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08" y="-7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2"/>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9"/>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lvl1pPr>
          </a:lstStyle>
          <a:p>
            <a:pPr>
              <a:defRPr/>
            </a:pPr>
            <a:fld id="{2D364A98-14AC-4F45-8E31-FB06C3F664D1}" type="datetimeFigureOut">
              <a:rPr lang="en-US"/>
              <a:pPr>
                <a:defRPr/>
              </a:pPr>
              <a:t>5/4/2012</a:t>
            </a:fld>
            <a:endParaRPr lang="en-US"/>
          </a:p>
        </p:txBody>
      </p:sp>
      <p:sp>
        <p:nvSpPr>
          <p:cNvPr id="13" name="Footer Placeholder 4"/>
          <p:cNvSpPr>
            <a:spLocks noGrp="1"/>
          </p:cNvSpPr>
          <p:nvPr>
            <p:ph type="ftr" sz="quarter" idx="11"/>
          </p:nvPr>
        </p:nvSpPr>
        <p:spPr/>
        <p:txBody>
          <a:bodyPr/>
          <a:lstStyle>
            <a:lvl1pPr>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schemeClr val="accent1">
                    <a:lumMod val="50000"/>
                  </a:schemeClr>
                </a:solidFill>
              </a:defRPr>
            </a:lvl1pPr>
          </a:lstStyle>
          <a:p>
            <a:pPr>
              <a:defRPr/>
            </a:pPr>
            <a:fld id="{02A20BA1-6201-4ACA-A29E-D3E32794216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FED1989-4266-479E-B97D-421E6ACB975B}" type="datetimeFigureOut">
              <a:rPr lang="en-US"/>
              <a:pPr>
                <a:defRPr/>
              </a:pPr>
              <a:t>5/4/2012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411E08-2835-4710-87B3-22171612B93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009E74B8-3099-4E63-B1A3-A406E21EBACA}" type="datetimeFigureOut">
              <a:rPr lang="en-US"/>
              <a:pPr>
                <a:defRPr/>
              </a:pPr>
              <a:t>5/4/2012</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FBB8395-0ED9-4B74-A229-C2B42C78D1F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E2DDB45-D615-40DB-B652-1EA0B4AB2B65}" type="datetimeFigureOut">
              <a:rPr lang="en-US"/>
              <a:pPr>
                <a:defRPr/>
              </a:pPr>
              <a:t>5/4/2012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7E2B81-C80C-4551-9CD2-C282A845199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7"/>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15"/>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4"/>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3"/>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lvl1pPr>
          </a:lstStyle>
          <a:p>
            <a:pPr>
              <a:defRPr/>
            </a:pPr>
            <a:fld id="{9BA6071A-B5F1-48B4-B023-45E9ED918F08}" type="datetimeFigureOut">
              <a:rPr lang="en-US"/>
              <a:pPr>
                <a:defRPr/>
              </a:pPr>
              <a:t>5/4/2012</a:t>
            </a:fld>
            <a:endParaRPr lang="en-US"/>
          </a:p>
        </p:txBody>
      </p:sp>
      <p:sp>
        <p:nvSpPr>
          <p:cNvPr id="11" name="Footer Placeholder 4"/>
          <p:cNvSpPr>
            <a:spLocks noGrp="1"/>
          </p:cNvSpPr>
          <p:nvPr>
            <p:ph type="ftr" sz="quarter" idx="11"/>
          </p:nvPr>
        </p:nvSpPr>
        <p:spPr/>
        <p:txBody>
          <a:bodyPr/>
          <a:lstStyle>
            <a:lvl1pPr>
              <a:defRPr/>
            </a:lvl1pPr>
          </a:lstStyle>
          <a:p>
            <a:pPr>
              <a:defRPr/>
            </a:pPr>
            <a:endParaRPr lang="en-US"/>
          </a:p>
        </p:txBody>
      </p:sp>
      <p:sp>
        <p:nvSpPr>
          <p:cNvPr id="12" name="Slide Number Placeholder 5"/>
          <p:cNvSpPr>
            <a:spLocks noGrp="1"/>
          </p:cNvSpPr>
          <p:nvPr>
            <p:ph type="sldNum" sz="quarter" idx="12"/>
          </p:nvPr>
        </p:nvSpPr>
        <p:spPr/>
        <p:txBody>
          <a:bodyPr/>
          <a:lstStyle>
            <a:lvl1pPr>
              <a:defRPr/>
            </a:lvl1pPr>
          </a:lstStyle>
          <a:p>
            <a:pPr>
              <a:defRPr/>
            </a:pPr>
            <a:fld id="{48B1442E-34C6-40D2-9F01-8F48163A8DA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477F93BE-070D-479D-8698-0C55C4498A94}" type="datetimeFigureOut">
              <a:rPr lang="en-US"/>
              <a:pPr>
                <a:defRPr/>
              </a:pPr>
              <a:t>5/4/2012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92219D-E24F-45B5-A933-F5AE8C8A2D9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02F9D3F7-D5B5-4437-A57C-5C528AA60F3F}" type="datetimeFigureOut">
              <a:rPr lang="en-US"/>
              <a:pPr>
                <a:defRPr/>
              </a:pPr>
              <a:t>5/4/2012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B1E3F8C-5C5C-45DA-A951-7EFA7317167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7B6EA18-8DC8-4CEE-957C-BA57A5BCD947}" type="datetimeFigureOut">
              <a:rPr lang="en-US"/>
              <a:pPr>
                <a:defRPr/>
              </a:pPr>
              <a:t>5/4/2012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F35B972-F702-4410-A2E7-F401C86F33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 name="Rounded Rectangle 10"/>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lstStyle>
          <a:p>
            <a:pPr>
              <a:defRPr/>
            </a:pPr>
            <a:fld id="{7F442D24-7BF3-4B3F-A741-D881FD217227}" type="datetimeFigureOut">
              <a:rPr lang="en-US"/>
              <a:pPr>
                <a:defRPr/>
              </a:pPr>
              <a:t>5/4/2012</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CE55AA71-B389-4384-8F1A-42925B5E48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11"/>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9"/>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lvl1pPr>
          </a:lstStyle>
          <a:p>
            <a:pPr>
              <a:defRPr/>
            </a:pPr>
            <a:fld id="{1927B42F-EA9F-4A5B-8A1E-C2414560B1CA}" type="datetimeFigureOut">
              <a:rPr lang="en-US"/>
              <a:pPr>
                <a:defRPr/>
              </a:pPr>
              <a:t>5/4/2012</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p:txBody>
          <a:bodyPr/>
          <a:lstStyle>
            <a:lvl1pPr>
              <a:defRPr/>
            </a:lvl1pPr>
          </a:lstStyle>
          <a:p>
            <a:pPr>
              <a:defRPr/>
            </a:pPr>
            <a:fld id="{856074F0-769B-4154-822A-26EA67A335D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8"/>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1"/>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12"/>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10"/>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lvl1pPr>
          </a:lstStyle>
          <a:p>
            <a:pPr>
              <a:defRPr/>
            </a:pPr>
            <a:fld id="{74327D14-F3C9-4083-95F4-8D0C7B24BA68}" type="datetimeFigureOut">
              <a:rPr lang="en-US"/>
              <a:pPr>
                <a:defRPr/>
              </a:pPr>
              <a:t>5/4/2012</a:t>
            </a:fld>
            <a:endParaRPr lang="en-US"/>
          </a:p>
        </p:txBody>
      </p:sp>
      <p:sp>
        <p:nvSpPr>
          <p:cNvPr id="12" name="Slide Number Placeholder 6"/>
          <p:cNvSpPr>
            <a:spLocks noGrp="1"/>
          </p:cNvSpPr>
          <p:nvPr>
            <p:ph type="sldNum" sz="quarter" idx="11"/>
          </p:nvPr>
        </p:nvSpPr>
        <p:spPr/>
        <p:txBody>
          <a:bodyPr/>
          <a:lstStyle>
            <a:lvl1pPr>
              <a:defRPr/>
            </a:lvl1pPr>
          </a:lstStyle>
          <a:p>
            <a:pPr>
              <a:defRPr/>
            </a:pPr>
            <a:fld id="{A2FF227F-EEF2-4393-9CF5-A5239B17091B}" type="slidenum">
              <a:rPr lang="en-US"/>
              <a:pPr>
                <a:defRPr/>
              </a:pPr>
              <a:t>‹#›</a:t>
            </a:fld>
            <a:endParaRPr lang="en-US"/>
          </a:p>
        </p:txBody>
      </p:sp>
      <p:sp>
        <p:nvSpPr>
          <p:cNvPr id="13" name="Footer Placeholder 5"/>
          <p:cNvSpPr>
            <a:spLocks noGrp="1"/>
          </p:cNvSpPr>
          <p:nvPr>
            <p:ph type="ftr" sz="quarter" idx="12"/>
          </p:nvPr>
        </p:nvSpPr>
        <p:spPr/>
        <p:txBody>
          <a:bodyPr/>
          <a:lstStyle>
            <a:lvl1pPr>
              <a:defRPr/>
            </a:lvl1pPr>
          </a:lstStyle>
          <a:p>
            <a:pPr>
              <a:defRPr/>
            </a:pP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2"/>
                </a:solidFill>
                <a:latin typeface="+mn-lt"/>
                <a:cs typeface="+mn-cs"/>
              </a:defRPr>
            </a:lvl1pPr>
          </a:lstStyle>
          <a:p>
            <a:pPr>
              <a:defRPr/>
            </a:pPr>
            <a:fld id="{B290BC7A-D003-4714-9243-02333353CA8B}" type="datetimeFigureOut">
              <a:rPr lang="en-US"/>
              <a:pPr>
                <a:defRPr/>
              </a:pPr>
              <a:t>5/4/2012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2"/>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2"/>
                </a:solidFill>
                <a:latin typeface="+mn-lt"/>
                <a:cs typeface="+mn-cs"/>
              </a:defRPr>
            </a:lvl1pPr>
          </a:lstStyle>
          <a:p>
            <a:pPr>
              <a:defRPr/>
            </a:pPr>
            <a:fld id="{AE7181CE-F5CD-4F98-86E5-C131382B78D1}" type="slidenum">
              <a:rPr lang="en-US"/>
              <a:pPr>
                <a:defRPr/>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64" r:id="rId1"/>
    <p:sldLayoutId id="2147483863" r:id="rId2"/>
    <p:sldLayoutId id="2147483865" r:id="rId3"/>
    <p:sldLayoutId id="2147483862" r:id="rId4"/>
    <p:sldLayoutId id="2147483861" r:id="rId5"/>
    <p:sldLayoutId id="2147483860" r:id="rId6"/>
    <p:sldLayoutId id="2147483866" r:id="rId7"/>
    <p:sldLayoutId id="2147483867" r:id="rId8"/>
    <p:sldLayoutId id="2147483868" r:id="rId9"/>
    <p:sldLayoutId id="2147483859" r:id="rId10"/>
    <p:sldLayoutId id="2147483869" r:id="rId11"/>
  </p:sldLayoutIdLst>
  <p:txStyles>
    <p:titleStyle>
      <a:lvl1pPr algn="ctr" rtl="0" fontAlgn="base">
        <a:spcBef>
          <a:spcPct val="0"/>
        </a:spcBef>
        <a:spcAft>
          <a:spcPct val="0"/>
        </a:spcAft>
        <a:defRPr sz="3500" kern="1200" cap="all">
          <a:solidFill>
            <a:srgbClr val="3477B2"/>
          </a:solidFill>
          <a:latin typeface="+mj-lt"/>
          <a:ea typeface="+mj-ea"/>
          <a:cs typeface="+mj-cs"/>
        </a:defRPr>
      </a:lvl1pPr>
      <a:lvl2pPr algn="ctr" rtl="0" fontAlgn="base">
        <a:spcBef>
          <a:spcPct val="0"/>
        </a:spcBef>
        <a:spcAft>
          <a:spcPct val="0"/>
        </a:spcAft>
        <a:defRPr sz="3500">
          <a:solidFill>
            <a:srgbClr val="3477B2"/>
          </a:solidFill>
          <a:latin typeface="Book Antiqua" pitchFamily="18" charset="0"/>
        </a:defRPr>
      </a:lvl2pPr>
      <a:lvl3pPr algn="ctr" rtl="0" fontAlgn="base">
        <a:spcBef>
          <a:spcPct val="0"/>
        </a:spcBef>
        <a:spcAft>
          <a:spcPct val="0"/>
        </a:spcAft>
        <a:defRPr sz="3500">
          <a:solidFill>
            <a:srgbClr val="3477B2"/>
          </a:solidFill>
          <a:latin typeface="Book Antiqua" pitchFamily="18" charset="0"/>
        </a:defRPr>
      </a:lvl3pPr>
      <a:lvl4pPr algn="ctr" rtl="0" fontAlgn="base">
        <a:spcBef>
          <a:spcPct val="0"/>
        </a:spcBef>
        <a:spcAft>
          <a:spcPct val="0"/>
        </a:spcAft>
        <a:defRPr sz="3500">
          <a:solidFill>
            <a:srgbClr val="3477B2"/>
          </a:solidFill>
          <a:latin typeface="Book Antiqua" pitchFamily="18" charset="0"/>
        </a:defRPr>
      </a:lvl4pPr>
      <a:lvl5pPr algn="ctr" rtl="0" fontAlgn="base">
        <a:spcBef>
          <a:spcPct val="0"/>
        </a:spcBef>
        <a:spcAft>
          <a:spcPct val="0"/>
        </a:spcAft>
        <a:defRPr sz="3500">
          <a:solidFill>
            <a:srgbClr val="3477B2"/>
          </a:solidFill>
          <a:latin typeface="Book Antiqua" pitchFamily="18" charset="0"/>
        </a:defRPr>
      </a:lvl5pPr>
      <a:lvl6pPr marL="457200" algn="ctr" rtl="0" fontAlgn="base">
        <a:spcBef>
          <a:spcPct val="0"/>
        </a:spcBef>
        <a:spcAft>
          <a:spcPct val="0"/>
        </a:spcAft>
        <a:defRPr sz="3500">
          <a:solidFill>
            <a:srgbClr val="3477B2"/>
          </a:solidFill>
          <a:latin typeface="Book Antiqua" pitchFamily="18" charset="0"/>
        </a:defRPr>
      </a:lvl6pPr>
      <a:lvl7pPr marL="914400" algn="ctr" rtl="0" fontAlgn="base">
        <a:spcBef>
          <a:spcPct val="0"/>
        </a:spcBef>
        <a:spcAft>
          <a:spcPct val="0"/>
        </a:spcAft>
        <a:defRPr sz="3500">
          <a:solidFill>
            <a:srgbClr val="3477B2"/>
          </a:solidFill>
          <a:latin typeface="Book Antiqua" pitchFamily="18" charset="0"/>
        </a:defRPr>
      </a:lvl7pPr>
      <a:lvl8pPr marL="1371600" algn="ctr" rtl="0" fontAlgn="base">
        <a:spcBef>
          <a:spcPct val="0"/>
        </a:spcBef>
        <a:spcAft>
          <a:spcPct val="0"/>
        </a:spcAft>
        <a:defRPr sz="3500">
          <a:solidFill>
            <a:srgbClr val="3477B2"/>
          </a:solidFill>
          <a:latin typeface="Book Antiqua" pitchFamily="18" charset="0"/>
        </a:defRPr>
      </a:lvl8pPr>
      <a:lvl9pPr marL="1828800" algn="ctr" rtl="0" fontAlgn="base">
        <a:spcBef>
          <a:spcPct val="0"/>
        </a:spcBef>
        <a:spcAft>
          <a:spcPct val="0"/>
        </a:spcAft>
        <a:defRPr sz="3500">
          <a:solidFill>
            <a:srgbClr val="3477B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7F8FA9"/>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4A66AC"/>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5AA2AE"/>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938" y="4648200"/>
            <a:ext cx="6553200" cy="457200"/>
          </a:xfrm>
        </p:spPr>
        <p:txBody>
          <a:bodyPr rtlCol="0"/>
          <a:lstStyle/>
          <a:p>
            <a:pPr fontAlgn="auto">
              <a:spcAft>
                <a:spcPts val="0"/>
              </a:spcAft>
              <a:buFont typeface="Arial" pitchFamily="34" charset="0"/>
              <a:buNone/>
              <a:defRPr/>
            </a:pPr>
            <a:r>
              <a:rPr lang="en-US" dirty="0" smtClean="0"/>
              <a:t>Philip </a:t>
            </a:r>
            <a:r>
              <a:rPr lang="en-US" dirty="0" err="1" smtClean="0"/>
              <a:t>Kitcher</a:t>
            </a:r>
            <a:endParaRPr lang="en-US" dirty="0"/>
          </a:p>
        </p:txBody>
      </p:sp>
      <p:sp>
        <p:nvSpPr>
          <p:cNvPr id="2" name="Title 1"/>
          <p:cNvSpPr>
            <a:spLocks noGrp="1"/>
          </p:cNvSpPr>
          <p:nvPr>
            <p:ph type="ctrTitle"/>
          </p:nvPr>
        </p:nvSpPr>
        <p:spPr>
          <a:xfrm>
            <a:off x="604838" y="3227388"/>
            <a:ext cx="6629400" cy="1219200"/>
          </a:xfrm>
        </p:spPr>
        <p:txBody>
          <a:bodyPr/>
          <a:lstStyle/>
          <a:p>
            <a:pPr fontAlgn="auto">
              <a:spcAft>
                <a:spcPts val="0"/>
              </a:spcAft>
              <a:defRPr/>
            </a:pPr>
            <a:r>
              <a:rPr lang="en-US" dirty="0" smtClean="0"/>
              <a:t>DEWEY’S </a:t>
            </a:r>
            <a:r>
              <a:rPr lang="en-US" smtClean="0"/>
              <a:t>RADICAL VISION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rPr>
              <a:t>ELABORATING DEWEY’S CONCEPTION</a:t>
            </a:r>
            <a:endParaRPr lang="en-US" dirty="0">
              <a:solidFill>
                <a:schemeClr val="accent1">
                  <a:lumMod val="75000"/>
                </a:schemeClr>
              </a:solidFill>
            </a:endParaRPr>
          </a:p>
        </p:txBody>
      </p:sp>
      <p:sp>
        <p:nvSpPr>
          <p:cNvPr id="22530" name="Content Placeholder 2"/>
          <p:cNvSpPr>
            <a:spLocks noGrp="1"/>
          </p:cNvSpPr>
          <p:nvPr>
            <p:ph idx="1"/>
          </p:nvPr>
        </p:nvSpPr>
        <p:spPr/>
        <p:txBody>
          <a:bodyPr/>
          <a:lstStyle/>
          <a:p>
            <a:pPr marL="514350" indent="-514350">
              <a:buFont typeface="Book Antiqua" pitchFamily="18" charset="0"/>
              <a:buAutoNum type="arabicPeriod"/>
            </a:pPr>
            <a:endParaRPr lang="en-US" smtClean="0"/>
          </a:p>
          <a:p>
            <a:pPr marL="514350" indent="-514350">
              <a:buFont typeface="Book Antiqua" pitchFamily="18" charset="0"/>
              <a:buAutoNum type="arabicPeriod"/>
            </a:pPr>
            <a:endParaRPr lang="en-US" smtClean="0"/>
          </a:p>
          <a:p>
            <a:pPr marL="514350" indent="-514350">
              <a:buFont typeface="Book Antiqua" pitchFamily="18" charset="0"/>
              <a:buAutoNum type="arabicPeriod"/>
            </a:pPr>
            <a:r>
              <a:rPr lang="en-US" smtClean="0"/>
              <a:t>MAKE SYSTEMATIC SENSE OF THE AVAILABLE KNOWLEDGE.</a:t>
            </a:r>
          </a:p>
          <a:p>
            <a:pPr marL="514350" indent="-514350">
              <a:buFont typeface="Book Antiqua" pitchFamily="18" charset="0"/>
              <a:buAutoNum type="arabicPeriod"/>
            </a:pPr>
            <a:endParaRPr lang="en-US" smtClean="0"/>
          </a:p>
          <a:p>
            <a:pPr marL="514350" indent="-514350">
              <a:buFont typeface="Book Antiqua" pitchFamily="18" charset="0"/>
              <a:buAutoNum type="arabicPeriod"/>
            </a:pPr>
            <a:r>
              <a:rPr lang="en-US" smtClean="0"/>
              <a:t>APPRAISE THE TRADITIONAL QUESTIONS OF DIFFERENT AREAS OF PHILOSOPHY.</a:t>
            </a:r>
          </a:p>
          <a:p>
            <a:pPr marL="514350" indent="-514350">
              <a:buFont typeface="Book Antiqua" pitchFamily="18" charset="0"/>
              <a:buAutoNum type="arabicPeriod"/>
            </a:pPr>
            <a:endParaRPr lang="en-US" smtClean="0"/>
          </a:p>
          <a:p>
            <a:pPr marL="514350" indent="-514350">
              <a:buFont typeface="Book Antiqua" pitchFamily="18" charset="0"/>
              <a:buAutoNum type="arabicPeriod"/>
            </a:pPr>
            <a:r>
              <a:rPr lang="en-US" smtClean="0"/>
              <a:t>CONSIDER WHETHER NEW QUESTIONS ARISE IN THE CONTEMPORARY CONTEXT.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SYSTEMATIZING KNOWLEDGE</a:t>
            </a:r>
            <a:endParaRPr lang="en-US" dirty="0">
              <a:solidFill>
                <a:schemeClr val="accent1">
                  <a:lumMod val="75000"/>
                </a:schemeClr>
              </a:solidFill>
            </a:endParaRPr>
          </a:p>
        </p:txBody>
      </p:sp>
      <p:sp>
        <p:nvSpPr>
          <p:cNvPr id="23554"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AN INITIAL STEP REQUIRES CLEARING AWAY THE DEBRIS OF PAST SYSTEMS.</a:t>
            </a:r>
          </a:p>
          <a:p>
            <a:pPr marL="0" indent="0">
              <a:buFont typeface="Arial" charset="0"/>
              <a:buNone/>
            </a:pPr>
            <a:endParaRPr lang="en-US" smtClean="0"/>
          </a:p>
          <a:p>
            <a:pPr marL="0" indent="0">
              <a:buFont typeface="Arial" charset="0"/>
              <a:buNone/>
            </a:pPr>
            <a:r>
              <a:rPr lang="en-US" smtClean="0"/>
              <a:t>LOCKEAN UNDERLABORERS: AIM TO REMOVE CONCEPTS AND JUDGMENTS THAT HAVE BEEN CHALLENGED BY ADVANCES IN KNOWLEDGE.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NATURALISM (1)</a:t>
            </a:r>
            <a:endParaRPr lang="en-US" dirty="0">
              <a:solidFill>
                <a:schemeClr val="accent1">
                  <a:lumMod val="75000"/>
                </a:schemeClr>
              </a:solidFill>
            </a:endParaRPr>
          </a:p>
        </p:txBody>
      </p:sp>
      <p:sp>
        <p:nvSpPr>
          <p:cNvPr id="24578"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r>
              <a:rPr lang="en-US" smtClean="0"/>
              <a:t>INCLUSIVE CONCEPTION OF RIGOROUS INQUIRY – NOT JUST THE NATURAL SCIENCES</a:t>
            </a:r>
          </a:p>
          <a:p>
            <a:pPr marL="0" indent="0">
              <a:buFont typeface="Arial" charset="0"/>
              <a:buNone/>
            </a:pPr>
            <a:endParaRPr lang="en-US" smtClean="0"/>
          </a:p>
          <a:p>
            <a:pPr marL="0" indent="0">
              <a:buFont typeface="Arial" charset="0"/>
              <a:buNone/>
            </a:pPr>
            <a:r>
              <a:rPr lang="en-US" smtClean="0"/>
              <a:t>ADMIT WHAT IS ENDORSED BY RIGOROUS INQUIRY</a:t>
            </a:r>
          </a:p>
          <a:p>
            <a:pPr marL="0" indent="0">
              <a:buFont typeface="Arial" charset="0"/>
              <a:buNone/>
            </a:pPr>
            <a:r>
              <a:rPr lang="en-US" smtClean="0"/>
              <a:t>… OR WHAT WOULD BE ENDORSED USING APPROVED METHODS OF INQUIRY</a:t>
            </a:r>
          </a:p>
          <a:p>
            <a:pPr marL="0" indent="0">
              <a:buFont typeface="Arial" charset="0"/>
              <a:buNone/>
            </a:pPr>
            <a:r>
              <a:rPr lang="en-US" smtClean="0"/>
              <a:t>… OR WHAT WOULD BE ENDORSED BY IMPROVED METHODS OF INQUIRY</a:t>
            </a:r>
          </a:p>
          <a:p>
            <a:pPr marL="0" indent="0">
              <a:buFont typeface="Arial" charset="0"/>
              <a:buNone/>
            </a:pPr>
            <a:r>
              <a:rPr lang="en-US"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NATURALISM (2)</a:t>
            </a:r>
            <a:endParaRPr lang="en-US" dirty="0">
              <a:solidFill>
                <a:schemeClr val="accent1">
                  <a:lumMod val="75000"/>
                </a:schemeClr>
              </a:solidFill>
            </a:endParaRPr>
          </a:p>
        </p:txBody>
      </p:sp>
      <p:sp>
        <p:nvSpPr>
          <p:cNvPr id="25602" name="Content Placeholder 2"/>
          <p:cNvSpPr>
            <a:spLocks noGrp="1"/>
          </p:cNvSpPr>
          <p:nvPr>
            <p:ph idx="1"/>
          </p:nvPr>
        </p:nvSpPr>
        <p:spPr/>
        <p:txBody>
          <a:bodyPr/>
          <a:lstStyle/>
          <a:p>
            <a:pPr marL="0" indent="0">
              <a:buFont typeface="Arial" charset="0"/>
              <a:buNone/>
            </a:pPr>
            <a:endParaRPr lang="en-US" i="1" smtClean="0"/>
          </a:p>
          <a:p>
            <a:pPr marL="0" indent="0">
              <a:buFont typeface="Arial" charset="0"/>
              <a:buNone/>
            </a:pPr>
            <a:endParaRPr lang="en-US" i="1" smtClean="0"/>
          </a:p>
          <a:p>
            <a:pPr marL="0" indent="0">
              <a:buFont typeface="Arial" charset="0"/>
              <a:buNone/>
            </a:pPr>
            <a:r>
              <a:rPr lang="en-US" i="1" smtClean="0"/>
              <a:t>A PRIORI </a:t>
            </a:r>
            <a:r>
              <a:rPr lang="en-US" smtClean="0"/>
              <a:t>KNOWLEDGE IS A MYTH</a:t>
            </a:r>
          </a:p>
          <a:p>
            <a:pPr marL="0" indent="0">
              <a:buFont typeface="Arial" charset="0"/>
              <a:buNone/>
            </a:pPr>
            <a:endParaRPr lang="en-US" smtClean="0"/>
          </a:p>
          <a:p>
            <a:pPr marL="0" indent="0">
              <a:buFont typeface="Arial" charset="0"/>
              <a:buNone/>
            </a:pPr>
            <a:r>
              <a:rPr lang="en-US" smtClean="0"/>
              <a:t>KNOWLEDGE GENERATED “JUST BY THINKING” IS DEPENDENT ON A SOCIO-HISTORICAL TRADITION</a:t>
            </a:r>
          </a:p>
          <a:p>
            <a:pPr marL="0" indent="0">
              <a:buFont typeface="Arial" charset="0"/>
              <a:buNone/>
            </a:pPr>
            <a:endParaRPr lang="en-US" smtClean="0"/>
          </a:p>
          <a:p>
            <a:pPr marL="0" indent="0">
              <a:buFont typeface="Arial" charset="0"/>
              <a:buNone/>
            </a:pPr>
            <a:r>
              <a:rPr lang="en-US" smtClean="0"/>
              <a:t>AS THE TRADITION EVOLVES, IT SHOULD BE SCRUTINIZED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NATURALISM (3)</a:t>
            </a:r>
            <a:endParaRPr lang="en-US" dirty="0">
              <a:solidFill>
                <a:schemeClr val="accent1">
                  <a:lumMod val="75000"/>
                </a:schemeClr>
              </a:solidFill>
            </a:endParaRPr>
          </a:p>
        </p:txBody>
      </p:sp>
      <p:sp>
        <p:nvSpPr>
          <p:cNvPr id="26626"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THERE ARE FIELDS IN WHICH STRANGE ENTITIES SEEM TO BE REQUIRED: E.G. MATHEMATICS, ETHICS, RELIGION</a:t>
            </a:r>
          </a:p>
          <a:p>
            <a:pPr marL="0" indent="0">
              <a:buFont typeface="Arial" charset="0"/>
              <a:buNone/>
            </a:pPr>
            <a:endParaRPr lang="en-US" smtClean="0"/>
          </a:p>
          <a:p>
            <a:pPr marL="0" indent="0">
              <a:buFont typeface="Arial" charset="0"/>
              <a:buNone/>
            </a:pPr>
            <a:r>
              <a:rPr lang="en-US" smtClean="0"/>
              <a:t>TO CARRY OUT THE NATURALIST PROGRAM FOR THESE FIELDS ONE SHOULD SEE HOW CURRENT PRACTICES EVOLVED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NATURALISM AND PRAGMATISM</a:t>
            </a:r>
            <a:endParaRPr lang="en-US" dirty="0">
              <a:solidFill>
                <a:schemeClr val="accent1">
                  <a:lumMod val="75000"/>
                </a:schemeClr>
              </a:solidFill>
            </a:endParaRPr>
          </a:p>
        </p:txBody>
      </p:sp>
      <p:sp>
        <p:nvSpPr>
          <p:cNvPr id="27650"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NATURALISM PLAYS A ROLE IN THE FIRST STAGES OF RADICAL PRAGMATISM</a:t>
            </a:r>
          </a:p>
          <a:p>
            <a:pPr marL="0" indent="0">
              <a:buFont typeface="Arial" charset="0"/>
              <a:buNone/>
            </a:pPr>
            <a:endParaRPr lang="en-US" smtClean="0"/>
          </a:p>
          <a:p>
            <a:pPr marL="0" indent="0">
              <a:buFont typeface="Arial" charset="0"/>
              <a:buNone/>
            </a:pPr>
            <a:r>
              <a:rPr lang="en-US" smtClean="0"/>
              <a:t>THE NATURALIST SYSTEMATIZATION OF KNOWLEDGE PROVIDES THE BASIS FOR THE CONSTRUCTIVE WORK</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rPr>
              <a:t>MODIFYING TRADITIONAL PHILOSOPHY – EPISTEMOLOGY </a:t>
            </a:r>
            <a:endParaRPr lang="en-US" dirty="0">
              <a:solidFill>
                <a:schemeClr val="accent1">
                  <a:lumMod val="75000"/>
                </a:schemeClr>
              </a:solidFill>
            </a:endParaRPr>
          </a:p>
        </p:txBody>
      </p:sp>
      <p:sp>
        <p:nvSpPr>
          <p:cNvPr id="28674" name="Content Placeholder 2"/>
          <p:cNvSpPr>
            <a:spLocks noGrp="1"/>
          </p:cNvSpPr>
          <p:nvPr>
            <p:ph idx="1"/>
          </p:nvPr>
        </p:nvSpPr>
        <p:spPr/>
        <p:txBody>
          <a:bodyPr/>
          <a:lstStyle/>
          <a:p>
            <a:pPr marL="0" indent="0">
              <a:buFont typeface="Arial" charset="0"/>
              <a:buNone/>
            </a:pPr>
            <a:r>
              <a:rPr lang="en-US" smtClean="0"/>
              <a:t>ANCIENT AMBITIONS – THOUGHT GIVES KNOWLEDGE OF THE COSMOS</a:t>
            </a:r>
          </a:p>
          <a:p>
            <a:pPr marL="0" indent="0">
              <a:buFont typeface="Arial" charset="0"/>
              <a:buNone/>
            </a:pPr>
            <a:endParaRPr lang="en-US" smtClean="0"/>
          </a:p>
          <a:p>
            <a:pPr marL="0" indent="0">
              <a:buFont typeface="Arial" charset="0"/>
              <a:buNone/>
            </a:pPr>
            <a:r>
              <a:rPr lang="en-US" smtClean="0"/>
              <a:t>EARLY MODERN VERSION – EXPERIENCE IS REQUIRED FOR MOST SUBSTANTIVE KNOWLEDGE; PHILOSOPHY SPECIFIES METHOD</a:t>
            </a:r>
          </a:p>
          <a:p>
            <a:pPr marL="0" indent="0">
              <a:buFont typeface="Arial" charset="0"/>
              <a:buNone/>
            </a:pPr>
            <a:endParaRPr lang="en-US" smtClean="0"/>
          </a:p>
          <a:p>
            <a:pPr marL="0" indent="0">
              <a:buFont typeface="Arial" charset="0"/>
              <a:buNone/>
            </a:pPr>
            <a:r>
              <a:rPr lang="en-US" smtClean="0"/>
              <a:t>TWENTY-FIRST CENTURY VERSION – INDIVIDUAL METHOD IS NOW A TASK FOR THE VARIOUS SCIENCES; PHILOSOPHY SPECIFIES </a:t>
            </a:r>
            <a:r>
              <a:rPr lang="en-US" i="1" smtClean="0"/>
              <a:t>SOCIAL</a:t>
            </a:r>
            <a:r>
              <a:rPr lang="en-US" smtClean="0"/>
              <a:t> METHOD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rPr>
              <a:t>MODIFYING TRADITIONAL PHILOSOPHY – ETHICS </a:t>
            </a:r>
            <a:endParaRPr lang="en-US" dirty="0">
              <a:solidFill>
                <a:schemeClr val="accent1">
                  <a:lumMod val="75000"/>
                </a:schemeClr>
              </a:solidFill>
            </a:endParaRPr>
          </a:p>
        </p:txBody>
      </p:sp>
      <p:sp>
        <p:nvSpPr>
          <p:cNvPr id="29698"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r>
              <a:rPr lang="en-US" smtClean="0"/>
              <a:t>PHILOSOPHY CAN IDENTIFY ETHICAL TRUTH</a:t>
            </a:r>
          </a:p>
          <a:p>
            <a:pPr marL="0" indent="0">
              <a:buFont typeface="Arial" charset="0"/>
              <a:buNone/>
            </a:pPr>
            <a:endParaRPr lang="en-US" smtClean="0"/>
          </a:p>
          <a:p>
            <a:pPr marL="0" indent="0">
              <a:buFont typeface="Arial" charset="0"/>
              <a:buNone/>
            </a:pPr>
            <a:r>
              <a:rPr lang="en-US" smtClean="0"/>
              <a:t>PHILOSOPHY CAN ANALYZE THE MEANING AND JUSTIFICATION OF ETHICAL STATEMENTS</a:t>
            </a:r>
          </a:p>
          <a:p>
            <a:pPr marL="0" indent="0">
              <a:buFont typeface="Arial" charset="0"/>
              <a:buNone/>
            </a:pPr>
            <a:endParaRPr lang="en-US" smtClean="0"/>
          </a:p>
          <a:p>
            <a:pPr marL="0" indent="0">
              <a:buFont typeface="Arial" charset="0"/>
              <a:buNone/>
            </a:pPr>
            <a:r>
              <a:rPr lang="en-US" smtClean="0"/>
              <a:t>TWENTY-FIRST CENTURY VERSION: PHILOSOPHY CAN HELP US UNDERSTAND THE ETHICAL PROJECT, AND </a:t>
            </a:r>
            <a:r>
              <a:rPr lang="en-US" i="1" smtClean="0"/>
              <a:t>FACILITATE THE CONVERSATION</a:t>
            </a:r>
            <a:r>
              <a:rPr lang="en-US" smtClean="0"/>
              <a:t> ABOUT HOW TO CONTINUE IT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rPr>
              <a:t>DEEP SOURCES OF PHILOSOPHICAL PROBLEMS IN HUMAN LIFE</a:t>
            </a:r>
            <a:endParaRPr lang="en-US" dirty="0">
              <a:solidFill>
                <a:schemeClr val="accent1">
                  <a:lumMod val="75000"/>
                </a:schemeClr>
              </a:solidFill>
            </a:endParaRPr>
          </a:p>
        </p:txBody>
      </p:sp>
      <p:sp>
        <p:nvSpPr>
          <p:cNvPr id="3" name="Content Placeholder 2"/>
          <p:cNvSpPr>
            <a:spLocks noGrp="1"/>
          </p:cNvSpPr>
          <p:nvPr>
            <p:ph idx="1"/>
          </p:nvPr>
        </p:nvSpPr>
        <p:spPr/>
        <p:txBody>
          <a:bodyPr rtlCol="0">
            <a:normAutofit lnSpcReduction="10000"/>
          </a:bodyPr>
          <a:lstStyle/>
          <a:p>
            <a:pPr marL="0" indent="0" fontAlgn="auto">
              <a:spcAft>
                <a:spcPts val="0"/>
              </a:spcAft>
              <a:buFont typeface="Arial" pitchFamily="34" charset="0"/>
              <a:buNone/>
              <a:defRPr/>
            </a:pPr>
            <a:endParaRPr lang="en-US" dirty="0" smtClean="0"/>
          </a:p>
          <a:p>
            <a:pPr marL="0" indent="0" fontAlgn="auto">
              <a:spcAft>
                <a:spcPts val="0"/>
              </a:spcAft>
              <a:buFont typeface="Arial" pitchFamily="34" charset="0"/>
              <a:buNone/>
              <a:defRPr/>
            </a:pPr>
            <a:r>
              <a:rPr lang="en-US" dirty="0" smtClean="0"/>
              <a:t>THE CATEGORIES WE USE IN FRAMING QUESTIONS ABOUT OUR LIVES ARE EMBEDDED IN ROLES AND INSTITUTIONS WE’VE INHERITED</a:t>
            </a:r>
          </a:p>
          <a:p>
            <a:pPr marL="0" indent="0" fontAlgn="auto">
              <a:spcAft>
                <a:spcPts val="0"/>
              </a:spcAft>
              <a:buFont typeface="Arial" pitchFamily="34" charset="0"/>
              <a:buNone/>
              <a:defRPr/>
            </a:pPr>
            <a:endParaRPr lang="en-US" dirty="0"/>
          </a:p>
          <a:p>
            <a:pPr marL="0" indent="0" fontAlgn="auto">
              <a:spcAft>
                <a:spcPts val="0"/>
              </a:spcAft>
              <a:buFont typeface="Arial" pitchFamily="34" charset="0"/>
              <a:buNone/>
              <a:defRPr/>
            </a:pPr>
            <a:r>
              <a:rPr lang="en-US" dirty="0" smtClean="0"/>
              <a:t>THOSE ROLES AND INSTITUTIONS HAVE EVOLVED HAPAHAZARDLY</a:t>
            </a:r>
          </a:p>
          <a:p>
            <a:pPr marL="0" indent="0" fontAlgn="auto">
              <a:spcAft>
                <a:spcPts val="0"/>
              </a:spcAft>
              <a:buFont typeface="Arial" pitchFamily="34" charset="0"/>
              <a:buNone/>
              <a:defRPr/>
            </a:pPr>
            <a:endParaRPr lang="en-US" dirty="0"/>
          </a:p>
          <a:p>
            <a:pPr marL="0" indent="0" fontAlgn="auto">
              <a:spcAft>
                <a:spcPts val="0"/>
              </a:spcAft>
              <a:buFont typeface="Arial" pitchFamily="34" charset="0"/>
              <a:buNone/>
              <a:defRPr/>
            </a:pPr>
            <a:r>
              <a:rPr lang="en-US" dirty="0" smtClean="0"/>
              <a:t>THAT EVOLUTION, AND INTERACTIONS AMONG ROLES AND INSTITUTIONS, CAN GENERATE TENSIONS AND FRICTIONS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EXAMPLE 1 – RELIGION </a:t>
            </a:r>
            <a:endParaRPr lang="en-US" dirty="0">
              <a:solidFill>
                <a:schemeClr val="accent1">
                  <a:lumMod val="75000"/>
                </a:schemeClr>
              </a:solidFill>
            </a:endParaRPr>
          </a:p>
        </p:txBody>
      </p:sp>
      <p:sp>
        <p:nvSpPr>
          <p:cNvPr id="3" name="Content Placeholder 2"/>
          <p:cNvSpPr>
            <a:spLocks noGrp="1"/>
          </p:cNvSpPr>
          <p:nvPr>
            <p:ph idx="1"/>
          </p:nvPr>
        </p:nvSpPr>
        <p:spPr/>
        <p:txBody>
          <a:bodyPr rtlCol="0">
            <a:normAutofit fontScale="92500"/>
          </a:bodyPr>
          <a:lstStyle/>
          <a:p>
            <a:pPr marL="0" indent="0" fontAlgn="auto">
              <a:spcAft>
                <a:spcPts val="0"/>
              </a:spcAft>
              <a:buFont typeface="Arial" pitchFamily="34" charset="0"/>
              <a:buNone/>
              <a:defRPr/>
            </a:pPr>
            <a:r>
              <a:rPr lang="en-US" dirty="0" smtClean="0"/>
              <a:t>THE SYSTEM FOR INQUIRY UNDERMINES THE EXISTING SYSTEMS FOR PROVIDING SPIRITUAL SUPPORT</a:t>
            </a:r>
          </a:p>
          <a:p>
            <a:pPr marL="2171700" lvl="5" indent="0">
              <a:buFont typeface="Arial" pitchFamily="34" charset="0"/>
              <a:buNone/>
              <a:defRPr/>
            </a:pPr>
            <a:endParaRPr lang="en-US" dirty="0" smtClean="0"/>
          </a:p>
          <a:p>
            <a:pPr marL="2171700" lvl="5" indent="0">
              <a:buFont typeface="Arial" pitchFamily="34" charset="0"/>
              <a:buNone/>
              <a:defRPr/>
            </a:pPr>
            <a:endParaRPr lang="en-US" dirty="0"/>
          </a:p>
          <a:p>
            <a:pPr marL="2171700" lvl="5" indent="0">
              <a:buFont typeface="Arial" pitchFamily="34" charset="0"/>
              <a:buNone/>
              <a:defRPr/>
            </a:pPr>
            <a:endParaRPr lang="en-US" sz="2800" dirty="0" smtClean="0"/>
          </a:p>
          <a:p>
            <a:pPr marL="2171700" lvl="5" indent="0">
              <a:buFont typeface="Arial" pitchFamily="34" charset="0"/>
              <a:buNone/>
              <a:defRPr/>
            </a:pPr>
            <a:r>
              <a:rPr lang="en-US" sz="2800" dirty="0" smtClean="0"/>
              <a:t>“… EXTREMISTS .. BELIEVE THAT WITH ELIMINATION OF THE SUPERNATURAL NOT ONLY HISTORIC RELIGIONS MUST BE DISMISSED BUT EVERYTHING OF A RELIGIOUS NATURE”   (</a:t>
            </a:r>
            <a:r>
              <a:rPr lang="en-US" sz="2800" i="1" dirty="0" smtClean="0"/>
              <a:t>CF</a:t>
            </a:r>
            <a:r>
              <a:rPr lang="en-US" sz="2800" dirty="0" smtClean="0"/>
              <a:t> LW 3)</a:t>
            </a:r>
            <a:endParaRPr lang="en-US" sz="2800" dirty="0"/>
          </a:p>
          <a:p>
            <a:pPr marL="0" indent="0" fontAlgn="auto">
              <a:spcAft>
                <a:spcPts val="0"/>
              </a:spcAft>
              <a:buFont typeface="Arial" pitchFamily="34" charset="0"/>
              <a:buNone/>
              <a:defRPr/>
            </a:pPr>
            <a:r>
              <a:rPr lang="en-US" dirty="0" smtClean="0"/>
              <a:t>		</a:t>
            </a:r>
            <a:endParaRPr lang="en-US" dirty="0"/>
          </a:p>
        </p:txBody>
      </p:sp>
      <p:pic>
        <p:nvPicPr>
          <p:cNvPr id="31747" name="Picture 2"/>
          <p:cNvPicPr>
            <a:picLocks noChangeAspect="1" noChangeArrowheads="1"/>
          </p:cNvPicPr>
          <p:nvPr/>
        </p:nvPicPr>
        <p:blipFill>
          <a:blip r:embed="rId2"/>
          <a:srcRect/>
          <a:stretch>
            <a:fillRect/>
          </a:stretch>
        </p:blipFill>
        <p:spPr bwMode="auto">
          <a:xfrm>
            <a:off x="609600" y="3581400"/>
            <a:ext cx="16764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Picture 2"/>
          <p:cNvPicPr>
            <a:picLocks noChangeAspect="1" noChangeArrowheads="1"/>
          </p:cNvPicPr>
          <p:nvPr/>
        </p:nvPicPr>
        <p:blipFill>
          <a:blip r:embed="rId2"/>
          <a:srcRect/>
          <a:stretch>
            <a:fillRect/>
          </a:stretch>
        </p:blipFill>
        <p:spPr bwMode="auto">
          <a:xfrm>
            <a:off x="1066800" y="487363"/>
            <a:ext cx="2065338" cy="2065337"/>
          </a:xfrm>
          <a:prstGeom prst="rect">
            <a:avLst/>
          </a:prstGeom>
          <a:noFill/>
          <a:ln w="9525">
            <a:noFill/>
            <a:miter lim="800000"/>
            <a:headEnd/>
            <a:tailEnd/>
          </a:ln>
        </p:spPr>
      </p:pic>
      <p:sp>
        <p:nvSpPr>
          <p:cNvPr id="14338" name="TextBox 3"/>
          <p:cNvSpPr txBox="1">
            <a:spLocks noChangeArrowheads="1"/>
          </p:cNvSpPr>
          <p:nvPr/>
        </p:nvSpPr>
        <p:spPr bwMode="auto">
          <a:xfrm>
            <a:off x="4276725" y="396875"/>
            <a:ext cx="4543425" cy="2246313"/>
          </a:xfrm>
          <a:prstGeom prst="rect">
            <a:avLst/>
          </a:prstGeom>
          <a:noFill/>
          <a:ln w="9525">
            <a:noFill/>
            <a:miter lim="800000"/>
            <a:headEnd/>
            <a:tailEnd/>
          </a:ln>
        </p:spPr>
        <p:txBody>
          <a:bodyPr>
            <a:spAutoFit/>
          </a:bodyPr>
          <a:lstStyle/>
          <a:p>
            <a:r>
              <a:rPr lang="en-US" sz="2000">
                <a:latin typeface="Century Gothic" pitchFamily="34" charset="0"/>
              </a:rPr>
              <a:t>UNLESS A PHILOSOPHY IS TO REMAIN SYMBOLIC – OR VERBAL – OR A SENTIMENTAL INDULGENCE FOR A FEW, OR ELSE MERE ARBITRARY DOGMA, ITS AUDITING OF PAST EXPERIENCE MUST TAKE EFFECT IN CONDUCT (</a:t>
            </a:r>
            <a:r>
              <a:rPr lang="en-US" sz="2000" i="1">
                <a:latin typeface="Century Gothic" pitchFamily="34" charset="0"/>
              </a:rPr>
              <a:t>DE</a:t>
            </a:r>
            <a:r>
              <a:rPr lang="en-US" sz="2000">
                <a:latin typeface="Century Gothic" pitchFamily="34" charset="0"/>
              </a:rPr>
              <a:t> MW 338)</a:t>
            </a:r>
          </a:p>
        </p:txBody>
      </p:sp>
      <p:sp>
        <p:nvSpPr>
          <p:cNvPr id="14339" name="TextBox 4"/>
          <p:cNvSpPr txBox="1">
            <a:spLocks noChangeArrowheads="1"/>
          </p:cNvSpPr>
          <p:nvPr/>
        </p:nvSpPr>
        <p:spPr bwMode="auto">
          <a:xfrm>
            <a:off x="5400675" y="3276600"/>
            <a:ext cx="3505200" cy="2246313"/>
          </a:xfrm>
          <a:prstGeom prst="rect">
            <a:avLst/>
          </a:prstGeom>
          <a:noFill/>
          <a:ln w="9525">
            <a:noFill/>
            <a:miter lim="800000"/>
            <a:headEnd/>
            <a:tailEnd/>
          </a:ln>
        </p:spPr>
        <p:txBody>
          <a:bodyPr>
            <a:spAutoFit/>
          </a:bodyPr>
          <a:lstStyle/>
          <a:p>
            <a:r>
              <a:rPr lang="en-US" sz="2000">
                <a:latin typeface="Century Gothic" pitchFamily="34" charset="0"/>
              </a:rPr>
              <a:t>… THE PRIME FUNCTION OF PHILOSOPHY IS THAT OF RATIONALIZING THE </a:t>
            </a:r>
            <a:r>
              <a:rPr lang="en-US" sz="2000" i="1">
                <a:latin typeface="Century Gothic" pitchFamily="34" charset="0"/>
              </a:rPr>
              <a:t>POSSIBILITIES</a:t>
            </a:r>
            <a:r>
              <a:rPr lang="en-US" sz="2000">
                <a:latin typeface="Century Gothic" pitchFamily="34" charset="0"/>
              </a:rPr>
              <a:t> OF EXPERIENCE, ESPECIALLY COLLECTIVE HUMAN EXPERIENCE (</a:t>
            </a:r>
            <a:r>
              <a:rPr lang="en-US" sz="2000" i="1">
                <a:latin typeface="Century Gothic" pitchFamily="34" charset="0"/>
              </a:rPr>
              <a:t>RIP</a:t>
            </a:r>
            <a:r>
              <a:rPr lang="en-US" sz="2000">
                <a:latin typeface="Century Gothic" pitchFamily="34" charset="0"/>
              </a:rPr>
              <a:t> MW 150)</a:t>
            </a:r>
          </a:p>
        </p:txBody>
      </p:sp>
      <p:sp>
        <p:nvSpPr>
          <p:cNvPr id="14340" name="TextBox 5"/>
          <p:cNvSpPr txBox="1">
            <a:spLocks noChangeArrowheads="1"/>
          </p:cNvSpPr>
          <p:nvPr/>
        </p:nvSpPr>
        <p:spPr bwMode="auto">
          <a:xfrm>
            <a:off x="138113" y="2906713"/>
            <a:ext cx="4662487" cy="3476625"/>
          </a:xfrm>
          <a:prstGeom prst="rect">
            <a:avLst/>
          </a:prstGeom>
          <a:noFill/>
          <a:ln w="9525">
            <a:noFill/>
            <a:miter lim="800000"/>
            <a:headEnd/>
            <a:tailEnd/>
          </a:ln>
        </p:spPr>
        <p:txBody>
          <a:bodyPr>
            <a:spAutoFit/>
          </a:bodyPr>
          <a:lstStyle/>
          <a:p>
            <a:r>
              <a:rPr lang="en-US" sz="2000">
                <a:latin typeface="Century Gothic" pitchFamily="34" charset="0"/>
              </a:rPr>
              <a:t>THE PROBLEM OF RESTORING INTEGRATION AND COOPERATION BETWEEN MAN’S BELIEFS ABOUT THE WORLD IN WHICH HE LIVES AND HIS BELIEFS ABOUT THE VALUES AND PURPOSES THAT SHOULD DIRECT HIS CONDUCT IS THE DEEPEST PROBLEM OF MODERN LIFE.   IT IS THE PROBLEM OF ANY PHILOSOPHY THAT IS NOT ISOLATED FROM THAT LIFE.  (</a:t>
            </a:r>
            <a:r>
              <a:rPr lang="en-US" sz="2000" i="1">
                <a:latin typeface="Century Gothic" pitchFamily="34" charset="0"/>
              </a:rPr>
              <a:t>QC</a:t>
            </a:r>
            <a:r>
              <a:rPr lang="en-US" sz="2000">
                <a:latin typeface="Century Gothic" pitchFamily="34" charset="0"/>
              </a:rPr>
              <a:t> LW 204)</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EXAMPLE 2 – SCIENCE IN SOCIETY</a:t>
            </a:r>
            <a:endParaRPr lang="en-US" dirty="0">
              <a:solidFill>
                <a:schemeClr val="accent1">
                  <a:lumMod val="75000"/>
                </a:schemeClr>
              </a:solidFill>
            </a:endParaRPr>
          </a:p>
        </p:txBody>
      </p:sp>
      <p:sp>
        <p:nvSpPr>
          <p:cNvPr id="32770"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THE SYSTEM FOR INQUIRY IS NOT INTEGRATED WITH DEMOCRATIC INSTITUTIONS</a:t>
            </a:r>
          </a:p>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THE SYSTEM FOR INQUIRY IS DISTORTED BY ECONOMIC INSTITUTIONS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EXAMPLE 3 – EDUCATION </a:t>
            </a:r>
            <a:endParaRPr lang="en-US" dirty="0">
              <a:solidFill>
                <a:schemeClr val="accent1">
                  <a:lumMod val="75000"/>
                </a:schemeClr>
              </a:solidFill>
            </a:endParaRPr>
          </a:p>
        </p:txBody>
      </p:sp>
      <p:sp>
        <p:nvSpPr>
          <p:cNvPr id="3" name="Content Placeholder 2"/>
          <p:cNvSpPr>
            <a:spLocks noGrp="1"/>
          </p:cNvSpPr>
          <p:nvPr>
            <p:ph idx="1"/>
          </p:nvPr>
        </p:nvSpPr>
        <p:spPr/>
        <p:txBody>
          <a:bodyPr rtlCol="0">
            <a:normAutofit fontScale="85000" lnSpcReduction="20000"/>
          </a:bodyPr>
          <a:lstStyle/>
          <a:p>
            <a:pPr marL="0" indent="0" fontAlgn="auto">
              <a:spcAft>
                <a:spcPts val="0"/>
              </a:spcAft>
              <a:buFont typeface="Arial" pitchFamily="34" charset="0"/>
              <a:buNone/>
              <a:defRPr/>
            </a:pPr>
            <a:r>
              <a:rPr lang="en-US" dirty="0" smtClean="0"/>
              <a:t>THE INSTITUTION OF EDUCATION IS UNDER PRESSURE FROM ECONOMIC INSTITUTIONS</a:t>
            </a:r>
          </a:p>
          <a:p>
            <a:pPr marL="0" indent="0" fontAlgn="auto">
              <a:spcAft>
                <a:spcPts val="0"/>
              </a:spcAft>
              <a:buFont typeface="Arial" pitchFamily="34" charset="0"/>
              <a:buNone/>
              <a:defRPr/>
            </a:pPr>
            <a:endParaRPr lang="en-US" dirty="0"/>
          </a:p>
          <a:p>
            <a:pPr marL="3086100" lvl="7" indent="0">
              <a:buFont typeface="Arial" pitchFamily="34" charset="0"/>
              <a:buNone/>
              <a:defRPr/>
            </a:pPr>
            <a:r>
              <a:rPr lang="en-US" sz="2800" dirty="0" smtClean="0"/>
              <a:t>“DEMOCRACY CANNOT FLOURISH WHERE THE CHIEF INFLUENCES IN SELECTING SUBJECT MATTER OF INSTRUCTION ARE UTILITARIAN ENDS NARROWLY CONCEIVED FOR THE MASSES, AND, FOR THE HIGHER EDUCATION OF THE FEW, THE TRADITIONS OF A SPECIALIZED CULTIVATED CLASS.”  (</a:t>
            </a:r>
            <a:r>
              <a:rPr lang="en-US" sz="2800" i="1" dirty="0" smtClean="0"/>
              <a:t>DE</a:t>
            </a:r>
            <a:r>
              <a:rPr lang="en-US" sz="2800" dirty="0" smtClean="0"/>
              <a:t> MW 200)</a:t>
            </a:r>
            <a:endParaRPr lang="en-US" sz="2800" dirty="0"/>
          </a:p>
        </p:txBody>
      </p:sp>
      <p:pic>
        <p:nvPicPr>
          <p:cNvPr id="33795" name="Picture 2"/>
          <p:cNvPicPr>
            <a:picLocks noChangeAspect="1" noChangeArrowheads="1"/>
          </p:cNvPicPr>
          <p:nvPr/>
        </p:nvPicPr>
        <p:blipFill>
          <a:blip r:embed="rId2"/>
          <a:srcRect/>
          <a:stretch>
            <a:fillRect/>
          </a:stretch>
        </p:blipFill>
        <p:spPr bwMode="auto">
          <a:xfrm>
            <a:off x="838200" y="3352800"/>
            <a:ext cx="1905000"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lumMod val="75000"/>
                  </a:schemeClr>
                </a:solidFill>
              </a:rPr>
              <a:t>THE CHARACTER AND ROLE OF PHILOSOPHY</a:t>
            </a:r>
            <a:endParaRPr lang="en-US" dirty="0">
              <a:solidFill>
                <a:schemeClr val="accent1">
                  <a:lumMod val="75000"/>
                </a:schemeClr>
              </a:solidFill>
            </a:endParaRPr>
          </a:p>
        </p:txBody>
      </p:sp>
      <p:sp>
        <p:nvSpPr>
          <p:cNvPr id="34818"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r>
              <a:rPr lang="en-US" smtClean="0"/>
              <a:t>PHILOSOPHY IS A SYNTHETIC DISCIPLINE, ONE IN WHICH PRACTITIONERS DRAW ON EXISTING KNOWLEDGE OF THE WORLD AND THE CONDITIONS OF HUMAN LIFE.</a:t>
            </a:r>
          </a:p>
          <a:p>
            <a:pPr marL="0" indent="0">
              <a:buFont typeface="Arial" charset="0"/>
              <a:buNone/>
            </a:pPr>
            <a:endParaRPr lang="en-US" smtClean="0"/>
          </a:p>
          <a:p>
            <a:pPr marL="0" indent="0">
              <a:buFont typeface="Arial" charset="0"/>
              <a:buNone/>
            </a:pPr>
            <a:r>
              <a:rPr lang="en-US" smtClean="0"/>
              <a:t>ITS GOAL IS TO MAKE PROPOSALS THAT ADVANCE THE COLLECTIVE GOOD, THROUGH SOLVING THE PROBLEMS OF THE TIME.</a:t>
            </a:r>
          </a:p>
          <a:p>
            <a:pPr marL="0" indent="0">
              <a:buFont typeface="Arial" charset="0"/>
              <a:buNone/>
            </a:pPr>
            <a:endParaRPr lang="en-US" smtClean="0"/>
          </a:p>
          <a:p>
            <a:pPr marL="0" indent="0">
              <a:buFont typeface="Arial" charset="0"/>
              <a:buNone/>
            </a:pPr>
            <a:r>
              <a:rPr lang="en-US" smtClean="0"/>
              <a:t>GENEALOGY IS SOMETIMES AN APPROPRIATE METHOD.</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
          <p:cNvPicPr>
            <a:picLocks noChangeAspect="1" noChangeArrowheads="1"/>
          </p:cNvPicPr>
          <p:nvPr/>
        </p:nvPicPr>
        <p:blipFill>
          <a:blip r:embed="rId2"/>
          <a:srcRect/>
          <a:stretch>
            <a:fillRect/>
          </a:stretch>
        </p:blipFill>
        <p:spPr bwMode="auto">
          <a:xfrm>
            <a:off x="609600" y="1981200"/>
            <a:ext cx="1543050" cy="2209800"/>
          </a:xfrm>
          <a:prstGeom prst="rect">
            <a:avLst/>
          </a:prstGeom>
          <a:noFill/>
          <a:ln w="9525">
            <a:noFill/>
            <a:miter lim="800000"/>
            <a:headEnd/>
            <a:tailEnd/>
          </a:ln>
        </p:spPr>
      </p:pic>
      <p:sp>
        <p:nvSpPr>
          <p:cNvPr id="15362" name="TextBox 1"/>
          <p:cNvSpPr txBox="1">
            <a:spLocks noChangeArrowheads="1"/>
          </p:cNvSpPr>
          <p:nvPr/>
        </p:nvSpPr>
        <p:spPr bwMode="auto">
          <a:xfrm>
            <a:off x="2667000" y="685800"/>
            <a:ext cx="6324600" cy="5016500"/>
          </a:xfrm>
          <a:prstGeom prst="rect">
            <a:avLst/>
          </a:prstGeom>
          <a:noFill/>
          <a:ln w="9525">
            <a:noFill/>
            <a:miter lim="800000"/>
            <a:headEnd/>
            <a:tailEnd/>
          </a:ln>
        </p:spPr>
        <p:txBody>
          <a:bodyPr>
            <a:spAutoFit/>
          </a:bodyPr>
          <a:lstStyle/>
          <a:p>
            <a:r>
              <a:rPr lang="en-US" sz="2000">
                <a:latin typeface="Century Gothic" pitchFamily="34" charset="0"/>
              </a:rPr>
              <a:t>IT IS ASTONISHING TO SEE HOW MANY PHILOSOPHICAL DISPUTES COLLAPSE INTO INSIGNIFICANCE THE MOMENT YOU SUBJECT THEM TO THIS SIMPLE TEST OF TRACING A CONCRETE CONSEQUENCE.   THERE CAN </a:t>
            </a:r>
            <a:r>
              <a:rPr lang="en-US" sz="2000" i="1">
                <a:latin typeface="Century Gothic" pitchFamily="34" charset="0"/>
              </a:rPr>
              <a:t>BE</a:t>
            </a:r>
            <a:r>
              <a:rPr lang="en-US" sz="2000">
                <a:latin typeface="Century Gothic" pitchFamily="34" charset="0"/>
              </a:rPr>
              <a:t> NO DIFFERENCE ANYWHERE THAT DOESN’T </a:t>
            </a:r>
            <a:r>
              <a:rPr lang="en-US" sz="2000" i="1">
                <a:latin typeface="Century Gothic" pitchFamily="34" charset="0"/>
              </a:rPr>
              <a:t>MAKE</a:t>
            </a:r>
            <a:r>
              <a:rPr lang="en-US" sz="2000">
                <a:latin typeface="Century Gothic" pitchFamily="34" charset="0"/>
              </a:rPr>
              <a:t> A DIFFERENCE ELSEWHERE – NO DIFFERENCE IN ABSTRACT TRUTH THAT DOESN’T EXPRESS ITSELF IN A DIFFERENCE IN CONCRETE FACT AND IN CONDUCT CONSEQUENT UPON THAT FACT, IMPOSED ON SOMEBODY, SOMEHOW, SOMEWHERE, AND SOMEWHEN.   THE WHOLE FUNCTION OF PHILOSOPHY OUGHT TO BE TO FIND OUT WHAT DEFINITE DIFFERENCE IT WILL MAKE TO YOU AND ME, AT DEFINITE INSTANTS OF OUR LIFE, IF THIS WORLD-FORMULA OR THAT WORLD-FORMULA BE THE TRUE ONE.  (</a:t>
            </a:r>
            <a:r>
              <a:rPr lang="en-US" sz="2000" i="1">
                <a:latin typeface="Century Gothic" pitchFamily="34" charset="0"/>
              </a:rPr>
              <a:t>P</a:t>
            </a:r>
            <a:r>
              <a:rPr lang="en-US" sz="2000">
                <a:latin typeface="Century Gothic" pitchFamily="34" charset="0"/>
              </a:rPr>
              <a:t> II)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extBox 1"/>
          <p:cNvSpPr txBox="1">
            <a:spLocks noChangeArrowheads="1"/>
          </p:cNvSpPr>
          <p:nvPr/>
        </p:nvSpPr>
        <p:spPr bwMode="auto">
          <a:xfrm>
            <a:off x="914400" y="990600"/>
            <a:ext cx="7467600" cy="4400550"/>
          </a:xfrm>
          <a:prstGeom prst="rect">
            <a:avLst/>
          </a:prstGeom>
          <a:noFill/>
          <a:ln w="9525">
            <a:noFill/>
            <a:miter lim="800000"/>
            <a:headEnd/>
            <a:tailEnd/>
          </a:ln>
        </p:spPr>
        <p:txBody>
          <a:bodyPr>
            <a:spAutoFit/>
          </a:bodyPr>
          <a:lstStyle/>
          <a:p>
            <a:r>
              <a:rPr lang="en-US" sz="2800">
                <a:latin typeface="Century Gothic" pitchFamily="34" charset="0"/>
              </a:rPr>
              <a:t>IS JAMES PROPOSING A THEORY OF MEANING?</a:t>
            </a:r>
          </a:p>
          <a:p>
            <a:endParaRPr lang="en-US" sz="2800">
              <a:latin typeface="Century Gothic" pitchFamily="34" charset="0"/>
            </a:endParaRPr>
          </a:p>
          <a:p>
            <a:r>
              <a:rPr lang="en-US" sz="2800">
                <a:latin typeface="Century Gothic" pitchFamily="34" charset="0"/>
              </a:rPr>
              <a:t>DOES HE INTEND TO USE A “CRITERION OF COGNITIVE SIGNIFICANCE” TO EXPOSE PSEUDO-PROBLEMS?</a:t>
            </a:r>
          </a:p>
          <a:p>
            <a:endParaRPr lang="en-US" sz="2800">
              <a:latin typeface="Century Gothic" pitchFamily="34" charset="0"/>
            </a:endParaRPr>
          </a:p>
          <a:p>
            <a:endParaRPr lang="en-US" sz="2800">
              <a:latin typeface="Century Gothic" pitchFamily="34" charset="0"/>
            </a:endParaRPr>
          </a:p>
          <a:p>
            <a:endParaRPr lang="en-US" sz="2800">
              <a:latin typeface="Century Gothic" pitchFamily="34" charset="0"/>
            </a:endParaRPr>
          </a:p>
          <a:p>
            <a:r>
              <a:rPr lang="en-US" sz="2800">
                <a:latin typeface="Century Gothic" pitchFamily="34" charset="0"/>
              </a:rPr>
              <a:t>IS THE REVOLUTION ENVISAGED BY PRAGMATISM THE SAME AS THAT ADVERTISED BY POSITIVISM?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1"/>
          <p:cNvSpPr txBox="1">
            <a:spLocks noChangeArrowheads="1"/>
          </p:cNvSpPr>
          <p:nvPr/>
        </p:nvSpPr>
        <p:spPr bwMode="auto">
          <a:xfrm>
            <a:off x="533400" y="609600"/>
            <a:ext cx="7620000" cy="4832350"/>
          </a:xfrm>
          <a:prstGeom prst="rect">
            <a:avLst/>
          </a:prstGeom>
          <a:noFill/>
          <a:ln w="9525">
            <a:noFill/>
            <a:miter lim="800000"/>
            <a:headEnd/>
            <a:tailEnd/>
          </a:ln>
        </p:spPr>
        <p:txBody>
          <a:bodyPr>
            <a:spAutoFit/>
          </a:bodyPr>
          <a:lstStyle/>
          <a:p>
            <a:r>
              <a:rPr lang="en-US" sz="2800">
                <a:latin typeface="Century Gothic" pitchFamily="34" charset="0"/>
              </a:rPr>
              <a:t>NO.</a:t>
            </a:r>
          </a:p>
          <a:p>
            <a:endParaRPr lang="en-US" sz="2800">
              <a:latin typeface="Century Gothic" pitchFamily="34" charset="0"/>
            </a:endParaRPr>
          </a:p>
          <a:p>
            <a:r>
              <a:rPr lang="en-US" sz="2800">
                <a:latin typeface="Century Gothic" pitchFamily="34" charset="0"/>
              </a:rPr>
              <a:t>POSITIVISTS AND PRAGMATISTS MAY HAVE SEEN THEMSELVES AS ALLIES, BUT THAT WAS MISPERCEPTION.</a:t>
            </a:r>
          </a:p>
          <a:p>
            <a:endParaRPr lang="en-US" sz="2800">
              <a:latin typeface="Century Gothic" pitchFamily="34" charset="0"/>
            </a:endParaRPr>
          </a:p>
          <a:p>
            <a:endParaRPr lang="en-US" sz="2800">
              <a:latin typeface="Century Gothic" pitchFamily="34" charset="0"/>
            </a:endParaRPr>
          </a:p>
          <a:p>
            <a:r>
              <a:rPr lang="en-US" sz="2800">
                <a:latin typeface="Century Gothic" pitchFamily="34" charset="0"/>
              </a:rPr>
              <a:t>JAMES AND DEWEY ARE CONCERNED WITH THE </a:t>
            </a:r>
            <a:r>
              <a:rPr lang="en-US" sz="2800" i="1">
                <a:latin typeface="Century Gothic" pitchFamily="34" charset="0"/>
              </a:rPr>
              <a:t>SIGNIFICANCE</a:t>
            </a:r>
            <a:r>
              <a:rPr lang="en-US" sz="2800">
                <a:latin typeface="Century Gothic" pitchFamily="34" charset="0"/>
              </a:rPr>
              <a:t> OF QUESTIONS – WHERE SIGNIFICANCE IS A MATTER OF THE “CONSEQUENCES FOR LIFE”.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EXPLICATING JAMES’ CRITERION</a:t>
            </a:r>
            <a:endParaRPr lang="en-US" dirty="0">
              <a:solidFill>
                <a:schemeClr val="accent1">
                  <a:lumMod val="75000"/>
                </a:schemeClr>
              </a:solidFill>
            </a:endParaRPr>
          </a:p>
        </p:txBody>
      </p:sp>
      <p:sp>
        <p:nvSpPr>
          <p:cNvPr id="18434"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WHAT COUNTS AS “MAKING A DIFFERENCE”?</a:t>
            </a:r>
          </a:p>
          <a:p>
            <a:pPr marL="0" indent="0">
              <a:buFont typeface="Arial" charset="0"/>
              <a:buNone/>
            </a:pPr>
            <a:endParaRPr lang="en-US" smtClean="0"/>
          </a:p>
          <a:p>
            <a:pPr marL="0" indent="0">
              <a:buFont typeface="Arial" charset="0"/>
              <a:buNone/>
            </a:pPr>
            <a:r>
              <a:rPr lang="en-US" smtClean="0"/>
              <a:t>THE CRITERION SEEMS TO BE PSYCHOLOGICAL.</a:t>
            </a:r>
          </a:p>
          <a:p>
            <a:pPr marL="0" indent="0">
              <a:buFont typeface="Arial" charset="0"/>
              <a:buNone/>
            </a:pPr>
            <a:endParaRPr lang="en-US" smtClean="0"/>
          </a:p>
          <a:p>
            <a:pPr marL="0" indent="0">
              <a:buFont typeface="Arial" charset="0"/>
              <a:buNone/>
            </a:pPr>
            <a:r>
              <a:rPr lang="en-US" smtClean="0"/>
              <a:t>BUT THE PSYCHOLOGICAL CHANGES HAVE TO BE SOCIALLY ENDORSABLE, NOT MERELY IDIOSYNCRATIC.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lumMod val="75000"/>
                  </a:schemeClr>
                </a:solidFill>
              </a:rPr>
              <a:t>SIGNIFICANCE</a:t>
            </a:r>
            <a:endParaRPr lang="en-US" dirty="0">
              <a:solidFill>
                <a:schemeClr val="accent1">
                  <a:lumMod val="75000"/>
                </a:schemeClr>
              </a:solidFill>
            </a:endParaRPr>
          </a:p>
        </p:txBody>
      </p:sp>
      <p:sp>
        <p:nvSpPr>
          <p:cNvPr id="19458" name="Content Placeholder 2"/>
          <p:cNvSpPr>
            <a:spLocks noGrp="1"/>
          </p:cNvSpPr>
          <p:nvPr>
            <p:ph idx="1"/>
          </p:nvPr>
        </p:nvSpPr>
        <p:spPr/>
        <p:txBody>
          <a:bodyPr/>
          <a:lstStyle/>
          <a:p>
            <a:pPr marL="0" indent="0">
              <a:buFont typeface="Arial" charset="0"/>
              <a:buNone/>
            </a:pPr>
            <a:endParaRPr lang="en-US" smtClean="0"/>
          </a:p>
          <a:p>
            <a:pPr marL="0" indent="0">
              <a:buFont typeface="Arial" charset="0"/>
              <a:buNone/>
            </a:pPr>
            <a:endParaRPr lang="en-US" smtClean="0"/>
          </a:p>
          <a:p>
            <a:pPr marL="0" indent="0">
              <a:buFont typeface="Arial" charset="0"/>
              <a:buNone/>
            </a:pPr>
            <a:r>
              <a:rPr lang="en-US" smtClean="0"/>
              <a:t>QUESTIONS COUNT AS SIGNIFICANT JUST IN CASE:</a:t>
            </a:r>
          </a:p>
          <a:p>
            <a:pPr marL="0" indent="0">
              <a:buFont typeface="Arial" charset="0"/>
              <a:buNone/>
            </a:pPr>
            <a:endParaRPr lang="en-US" smtClean="0"/>
          </a:p>
          <a:p>
            <a:pPr marL="400050" lvl="1" indent="0">
              <a:buFont typeface="Arial" charset="0"/>
              <a:buNone/>
            </a:pPr>
            <a:r>
              <a:rPr lang="en-US" smtClean="0"/>
              <a:t>THEY WOULD BE ENDORSED IN AN IDEAL DISCUSSION</a:t>
            </a:r>
          </a:p>
          <a:p>
            <a:pPr marL="673100" lvl="2" indent="0">
              <a:buFont typeface="Arial" charset="0"/>
              <a:buNone/>
            </a:pPr>
            <a:r>
              <a:rPr lang="en-US" smtClean="0"/>
              <a:t>WHERE DIVERSE PERSPECTIVES ARE REPRESENTED</a:t>
            </a:r>
          </a:p>
          <a:p>
            <a:pPr marL="673100" lvl="2" indent="0">
              <a:buFont typeface="Arial" charset="0"/>
              <a:buNone/>
            </a:pPr>
            <a:r>
              <a:rPr lang="en-US" smtClean="0"/>
              <a:t>WHERE THE PARTICIPANTS ARE WELL-INFORMED</a:t>
            </a:r>
          </a:p>
          <a:p>
            <a:pPr marL="673100" lvl="2" indent="0">
              <a:buFont typeface="Arial" charset="0"/>
              <a:buNone/>
            </a:pPr>
            <a:r>
              <a:rPr lang="en-US" smtClean="0"/>
              <a:t>WHERE THE PARTICIPANTS ARE MUTUALLY ENGAGED</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extBox 1"/>
          <p:cNvSpPr txBox="1">
            <a:spLocks noChangeArrowheads="1"/>
          </p:cNvSpPr>
          <p:nvPr/>
        </p:nvSpPr>
        <p:spPr bwMode="auto">
          <a:xfrm>
            <a:off x="533400" y="161925"/>
            <a:ext cx="6477000" cy="2246313"/>
          </a:xfrm>
          <a:prstGeom prst="rect">
            <a:avLst/>
          </a:prstGeom>
          <a:noFill/>
          <a:ln w="9525">
            <a:noFill/>
            <a:miter lim="800000"/>
            <a:headEnd/>
            <a:tailEnd/>
          </a:ln>
        </p:spPr>
        <p:txBody>
          <a:bodyPr>
            <a:spAutoFit/>
          </a:bodyPr>
          <a:lstStyle/>
          <a:p>
            <a:r>
              <a:rPr lang="en-US" sz="2800">
                <a:latin typeface="Century Gothic" pitchFamily="34" charset="0"/>
              </a:rPr>
              <a:t>WHY IS THIS A REASONABLE ACCOUNT OF SIGNIFICANCE? </a:t>
            </a:r>
          </a:p>
          <a:p>
            <a:endParaRPr lang="en-US" sz="2800">
              <a:latin typeface="Century Gothic" pitchFamily="34" charset="0"/>
            </a:endParaRPr>
          </a:p>
          <a:p>
            <a:r>
              <a:rPr lang="en-US" sz="2800">
                <a:latin typeface="Century Gothic" pitchFamily="34" charset="0"/>
              </a:rPr>
              <a:t>BECAUSE IT INCORPORATES DEWEY’S IDEA OF A SOCIAL DIVISION OF LABOR.</a:t>
            </a:r>
          </a:p>
        </p:txBody>
      </p:sp>
      <p:pic>
        <p:nvPicPr>
          <p:cNvPr id="20482" name="Picture 2"/>
          <p:cNvPicPr>
            <a:picLocks noChangeAspect="1" noChangeArrowheads="1"/>
          </p:cNvPicPr>
          <p:nvPr/>
        </p:nvPicPr>
        <p:blipFill>
          <a:blip r:embed="rId2"/>
          <a:srcRect/>
          <a:stretch>
            <a:fillRect/>
          </a:stretch>
        </p:blipFill>
        <p:spPr bwMode="auto">
          <a:xfrm>
            <a:off x="304800" y="3657600"/>
            <a:ext cx="1676400" cy="1676400"/>
          </a:xfrm>
          <a:prstGeom prst="rect">
            <a:avLst/>
          </a:prstGeom>
          <a:noFill/>
          <a:ln w="9525">
            <a:noFill/>
            <a:miter lim="800000"/>
            <a:headEnd/>
            <a:tailEnd/>
          </a:ln>
        </p:spPr>
      </p:pic>
      <p:sp>
        <p:nvSpPr>
          <p:cNvPr id="20483" name="TextBox 3"/>
          <p:cNvSpPr txBox="1">
            <a:spLocks noChangeArrowheads="1"/>
          </p:cNvSpPr>
          <p:nvPr/>
        </p:nvSpPr>
        <p:spPr bwMode="auto">
          <a:xfrm>
            <a:off x="2286000" y="2971800"/>
            <a:ext cx="6629400" cy="3416300"/>
          </a:xfrm>
          <a:prstGeom prst="rect">
            <a:avLst/>
          </a:prstGeom>
          <a:noFill/>
          <a:ln w="9525">
            <a:noFill/>
            <a:miter lim="800000"/>
            <a:headEnd/>
            <a:tailEnd/>
          </a:ln>
        </p:spPr>
        <p:txBody>
          <a:bodyPr>
            <a:spAutoFit/>
          </a:bodyPr>
          <a:lstStyle/>
          <a:p>
            <a:r>
              <a:rPr lang="en-US" sz="2400">
                <a:latin typeface="Century Gothic" pitchFamily="34" charset="0"/>
              </a:rPr>
              <a:t>[INVESTIGATORS] REPRESENT A SOCIAL DIVISION OF LABOR; AND THEIR SPECIALIZATIONS CAN BE TRUSTED ONLY WHEN SUCH PERSONS ARE IN UNOBSTRUCTED COOPERATION WITH OTHER SOCIAL OCCUPATIONS, SENSITIVE TO OTHERS’ PROBLEMS AND TRANSMITTING RESULTS TO THEM FOR WIDER APPLICATION IN ACTION. (</a:t>
            </a:r>
            <a:r>
              <a:rPr lang="en-US" sz="2400" i="1">
                <a:latin typeface="Century Gothic" pitchFamily="34" charset="0"/>
              </a:rPr>
              <a:t>RIP</a:t>
            </a:r>
            <a:r>
              <a:rPr lang="en-US" sz="2400">
                <a:latin typeface="Century Gothic" pitchFamily="34" charset="0"/>
              </a:rPr>
              <a:t> MW 164)</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extBox 1"/>
          <p:cNvSpPr txBox="1">
            <a:spLocks noChangeArrowheads="1"/>
          </p:cNvSpPr>
          <p:nvPr/>
        </p:nvSpPr>
        <p:spPr bwMode="auto">
          <a:xfrm>
            <a:off x="533400" y="762000"/>
            <a:ext cx="8153400" cy="1570038"/>
          </a:xfrm>
          <a:prstGeom prst="rect">
            <a:avLst/>
          </a:prstGeom>
          <a:noFill/>
          <a:ln w="9525">
            <a:noFill/>
            <a:miter lim="800000"/>
            <a:headEnd/>
            <a:tailEnd/>
          </a:ln>
        </p:spPr>
        <p:txBody>
          <a:bodyPr>
            <a:spAutoFit/>
          </a:bodyPr>
          <a:lstStyle/>
          <a:p>
            <a:r>
              <a:rPr lang="en-US" sz="2400">
                <a:latin typeface="Century Gothic" pitchFamily="34" charset="0"/>
              </a:rPr>
              <a:t>JAMES ON SIGNIFICANCE: THERE IS ONE LARGE PHILOSOPHICAL PROBLEM, THAT OF  PRODUCING A “WORLD-FORMULA”.     (PROBABLY TO BE UNDERSTOOD IN TERMS OF RECONCILING SPIRITUALITY/RELIGION WITH SCIENCE).</a:t>
            </a:r>
          </a:p>
        </p:txBody>
      </p:sp>
      <p:sp>
        <p:nvSpPr>
          <p:cNvPr id="21506" name="TextBox 2"/>
          <p:cNvSpPr txBox="1">
            <a:spLocks noChangeArrowheads="1"/>
          </p:cNvSpPr>
          <p:nvPr/>
        </p:nvSpPr>
        <p:spPr bwMode="auto">
          <a:xfrm>
            <a:off x="609600" y="3352800"/>
            <a:ext cx="8229600" cy="2678113"/>
          </a:xfrm>
          <a:prstGeom prst="rect">
            <a:avLst/>
          </a:prstGeom>
          <a:noFill/>
          <a:ln w="9525">
            <a:noFill/>
            <a:miter lim="800000"/>
            <a:headEnd/>
            <a:tailEnd/>
          </a:ln>
        </p:spPr>
        <p:txBody>
          <a:bodyPr>
            <a:spAutoFit/>
          </a:bodyPr>
          <a:lstStyle/>
          <a:p>
            <a:r>
              <a:rPr lang="en-US" sz="2400">
                <a:latin typeface="Century Gothic" pitchFamily="34" charset="0"/>
              </a:rPr>
              <a:t>DEWEY ON SIGNIFICANCE: THERE ARE MANY DIFFERENT PHILOSOPHICAL PROBLEMS, BUT ALL OF THEM LINK TO FEATURES OF HUMAN LIFE.   SOME ENDURE THROUGH CHANGING SOCIAL CONTEXTS, ALTHOUGH THE FORMS THEY TAKE ARE LIKELY TO BE DIFFERENT.  THE FIRST TASK OF PHILOSOPHY IS TO MAKE GENERAL SENSE OF THE COMBINED KNOWLEDGE ACHIEVED IN ANY AGE.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367</TotalTime>
  <Words>875</Words>
  <Application>Microsoft Office PowerPoint</Application>
  <PresentationFormat>On-screen Show (4:3)</PresentationFormat>
  <Paragraphs>120</Paragraphs>
  <Slides>22</Slides>
  <Notes>0</Notes>
  <HiddenSlides>0</HiddenSlides>
  <MMClips>0</MMClips>
  <ScaleCrop>false</ScaleCrop>
  <HeadingPairs>
    <vt:vector size="6" baseType="variant">
      <vt:variant>
        <vt:lpstr>Fonts Used</vt:lpstr>
      </vt:variant>
      <vt:variant>
        <vt:i4>4</vt:i4>
      </vt:variant>
      <vt:variant>
        <vt:lpstr>Design Template</vt:lpstr>
      </vt:variant>
      <vt:variant>
        <vt:i4>7</vt:i4>
      </vt:variant>
      <vt:variant>
        <vt:lpstr>Slide Titles</vt:lpstr>
      </vt:variant>
      <vt:variant>
        <vt:i4>22</vt:i4>
      </vt:variant>
    </vt:vector>
  </HeadingPairs>
  <TitlesOfParts>
    <vt:vector size="33" baseType="lpstr">
      <vt:lpstr>Century Gothic</vt:lpstr>
      <vt:lpstr>Arial</vt:lpstr>
      <vt:lpstr>Book Antiqua</vt:lpstr>
      <vt:lpstr>Calibri</vt:lpstr>
      <vt:lpstr>Apothecary</vt:lpstr>
      <vt:lpstr>Apothecary</vt:lpstr>
      <vt:lpstr>Apothecary</vt:lpstr>
      <vt:lpstr>Apothecary</vt:lpstr>
      <vt:lpstr>Apothecary</vt:lpstr>
      <vt:lpstr>Apothecary</vt:lpstr>
      <vt:lpstr>Apothecary</vt:lpstr>
      <vt:lpstr>DEWEY’S RADICAL VISION</vt:lpstr>
      <vt:lpstr>Slide 2</vt:lpstr>
      <vt:lpstr>Slide 3</vt:lpstr>
      <vt:lpstr>Slide 4</vt:lpstr>
      <vt:lpstr>Slide 5</vt:lpstr>
      <vt:lpstr>EXPLICATING JAMES’ CRITERION</vt:lpstr>
      <vt:lpstr>SIGNIFICANCE</vt:lpstr>
      <vt:lpstr>Slide 8</vt:lpstr>
      <vt:lpstr>Slide 9</vt:lpstr>
      <vt:lpstr>ELABORATING DEWEY’S CONCEPTION</vt:lpstr>
      <vt:lpstr>SYSTEMATIZING KNOWLEDGE</vt:lpstr>
      <vt:lpstr>NATURALISM (1)</vt:lpstr>
      <vt:lpstr>NATURALISM (2)</vt:lpstr>
      <vt:lpstr>NATURALISM (3)</vt:lpstr>
      <vt:lpstr>NATURALISM AND PRAGMATISM</vt:lpstr>
      <vt:lpstr>MODIFYING TRADITIONAL PHILOSOPHY – EPISTEMOLOGY </vt:lpstr>
      <vt:lpstr>MODIFYING TRADITIONAL PHILOSOPHY – ETHICS </vt:lpstr>
      <vt:lpstr>DEEP SOURCES OF PHILOSOPHICAL PROBLEMS IN HUMAN LIFE</vt:lpstr>
      <vt:lpstr>EXAMPLE 1 – RELIGION </vt:lpstr>
      <vt:lpstr>EXAMPLE 2 – SCIENCE IN SOCIETY</vt:lpstr>
      <vt:lpstr>EXAMPLE 3 – EDUCATION </vt:lpstr>
      <vt:lpstr>THE CHARACTER AND ROLE OF PHILOSOPHY</vt:lpstr>
    </vt:vector>
  </TitlesOfParts>
  <Company>Wissenschaftskolleg zu Berlin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DEWEY’S RADICAL PRAGMATISM</dc:title>
  <dc:creator>itservice</dc:creator>
  <cp:lastModifiedBy>Henrik Rydenfelt</cp:lastModifiedBy>
  <cp:revision>16</cp:revision>
  <dcterms:created xsi:type="dcterms:W3CDTF">2012-03-27T08:29:50Z</dcterms:created>
  <dcterms:modified xsi:type="dcterms:W3CDTF">2012-05-04T00:10:21Z</dcterms:modified>
</cp:coreProperties>
</file>