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08"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7"/>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CEE907DB-3E79-4233-85A2-3385B5FE34B8}" type="datetimeFigureOut">
              <a:rPr lang="en-US"/>
              <a:pPr>
                <a:defRPr/>
              </a:pPr>
              <a:t>5/4/2012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FF80EE-72B0-4FFE-A067-9111B33DB5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34C88CF-5529-414B-B836-BD5C99CF6B83}" type="datetimeFigureOut">
              <a:rPr lang="en-US"/>
              <a:pPr>
                <a:defRPr/>
              </a:pPr>
              <a:t>5/4/2012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58EFEC-BBC4-40A6-A675-1F8F959541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D97EA3E-7BAF-4E25-BE87-5E498600FDC2}" type="datetimeFigureOut">
              <a:rPr lang="en-US"/>
              <a:pPr>
                <a:defRPr/>
              </a:pPr>
              <a:t>5/4/2012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C28012-5F22-4DD4-A92D-61694F41A79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4450F0-44BD-4753-B07F-2DCB4F9CA00A}" type="datetimeFigureOut">
              <a:rPr lang="en-US"/>
              <a:pPr>
                <a:defRPr/>
              </a:pPr>
              <a:t>5/4/2012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8A2E8D-C94C-4567-95E2-06DF025AA9F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cxnSp>
        <p:nvCxnSpPr>
          <p:cNvPr id="4" name="Straight Connector 6"/>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9D55EE6-0438-4C01-97A3-FFEE999F2B76}" type="datetimeFigureOut">
              <a:rPr lang="en-US"/>
              <a:pPr>
                <a:defRPr/>
              </a:pPr>
              <a:t>5/4/2012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7BE2ED-13B9-4D5E-B368-647125FBBCF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BDC7651-5340-44BD-9408-C5CA80F55E69}" type="datetimeFigureOut">
              <a:rPr lang="en-US"/>
              <a:pPr>
                <a:defRPr/>
              </a:pPr>
              <a:t>5/4/2012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D602692-81E4-4AE8-A747-521F03B325E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10"/>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80E05300-EFD8-431C-82B9-4201CE5B83E3}" type="datetimeFigureOut">
              <a:rPr lang="en-US"/>
              <a:pPr>
                <a:defRPr/>
              </a:pPr>
              <a:t>5/4/2012</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22250119-68FA-437B-B40C-FA4775EC0D1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E7D6E24-D68F-43E3-8438-FEC2A80A444A}" type="datetimeFigureOut">
              <a:rPr lang="en-US"/>
              <a:pPr>
                <a:defRPr/>
              </a:pPr>
              <a:t>5/4/2012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03C111C-4731-4467-9527-855DC9160D2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960133-9E58-4DBA-9AE3-802025ACB283}" type="datetimeFigureOut">
              <a:rPr lang="en-US"/>
              <a:pPr>
                <a:defRPr/>
              </a:pPr>
              <a:t>5/4/2012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3277C83-904D-49B2-9649-F9EC235ED7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C1FE2CD7-8474-4C1E-89E3-02CB43A6866D}" type="datetimeFigureOut">
              <a:rPr lang="en-US"/>
              <a:pPr>
                <a:defRPr/>
              </a:pPr>
              <a:t>5/4/2012</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91B05649-15A1-4CD1-BBF9-F41C36ABF04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AADC6C4-B9D7-47A9-8240-33C73F2CE827}" type="datetimeFigureOut">
              <a:rPr lang="en-US"/>
              <a:pPr>
                <a:defRPr/>
              </a:pPr>
              <a:t>5/4/2012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3C620E6-0ACD-4982-8FD1-B05D2FAFD6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cs typeface="+mn-cs"/>
              </a:defRPr>
            </a:lvl1pPr>
          </a:lstStyle>
          <a:p>
            <a:pPr>
              <a:defRPr/>
            </a:pPr>
            <a:fld id="{39EE7D1A-F4B8-47DA-B9E6-1CA46CE7C024}" type="datetimeFigureOut">
              <a:rPr lang="en-US"/>
              <a:pPr>
                <a:defRPr/>
              </a:pPr>
              <a:t>5/4/2012</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smtClean="0">
                <a:solidFill>
                  <a:srgbClr val="FFFFFF"/>
                </a:solidFill>
                <a:latin typeface="+mn-lt"/>
                <a:cs typeface="+mn-cs"/>
              </a:defRPr>
            </a:lvl1pPr>
          </a:lstStyle>
          <a:p>
            <a:pPr>
              <a:defRPr/>
            </a:pPr>
            <a:fld id="{E148B465-65B2-42F0-BE6F-1EC9AE1F94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7" r:id="rId3"/>
    <p:sldLayoutId id="2147483754" r:id="rId4"/>
    <p:sldLayoutId id="2147483758" r:id="rId5"/>
    <p:sldLayoutId id="2147483753" r:id="rId6"/>
    <p:sldLayoutId id="2147483752" r:id="rId7"/>
    <p:sldLayoutId id="2147483759" r:id="rId8"/>
    <p:sldLayoutId id="2147483751" r:id="rId9"/>
    <p:sldLayoutId id="2147483750" r:id="rId10"/>
    <p:sldLayoutId id="2147483749" r:id="rId11"/>
  </p:sldLayoutIdLst>
  <p:txStyles>
    <p:titleStyle>
      <a:lvl1pPr algn="l" rtl="0" fontAlgn="base">
        <a:spcBef>
          <a:spcPct val="0"/>
        </a:spcBef>
        <a:spcAft>
          <a:spcPct val="0"/>
        </a:spcAft>
        <a:defRPr sz="4000" kern="1200" spc="-1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THE CENTRALITY OF VALUING</a:t>
            </a:r>
            <a:endParaRPr lang="en-US" dirty="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dirty="0" smtClean="0"/>
          </a:p>
          <a:p>
            <a:pPr fontAlgn="auto">
              <a:spcAft>
                <a:spcPts val="0"/>
              </a:spcAft>
              <a:buFont typeface="Arial" pitchFamily="34" charset="0"/>
              <a:buNone/>
              <a:defRPr/>
            </a:pPr>
            <a:endParaRPr lang="en-US" dirty="0"/>
          </a:p>
          <a:p>
            <a:pPr fontAlgn="auto">
              <a:spcAft>
                <a:spcPts val="0"/>
              </a:spcAft>
              <a:buFont typeface="Arial" pitchFamily="34" charset="0"/>
              <a:buNone/>
              <a:defRPr/>
            </a:pPr>
            <a:r>
              <a:rPr lang="en-US" sz="2000" dirty="0" smtClean="0"/>
              <a:t>PHILIP KITCHER</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INTERFERENCE</a:t>
            </a:r>
            <a:endParaRPr lang="en-US" dirty="0"/>
          </a:p>
        </p:txBody>
      </p:sp>
      <p:sp>
        <p:nvSpPr>
          <p:cNvPr id="22530" name="Content Placeholder 2"/>
          <p:cNvSpPr>
            <a:spLocks noGrp="1"/>
          </p:cNvSpPr>
          <p:nvPr>
            <p:ph idx="1"/>
          </p:nvPr>
        </p:nvSpPr>
        <p:spPr/>
        <p:txBody>
          <a:bodyPr/>
          <a:lstStyle/>
          <a:p>
            <a:pPr marL="0" indent="0">
              <a:buFont typeface="Arial" charset="0"/>
              <a:buNone/>
            </a:pPr>
            <a:r>
              <a:rPr lang="en-US" smtClean="0"/>
              <a:t>SOME OF THESE INTERFERE WITH THE INITIAL CONDITIONS OF THE ETHICAL LIFE.</a:t>
            </a:r>
          </a:p>
          <a:p>
            <a:pPr marL="0" indent="0">
              <a:buFont typeface="Arial" charset="0"/>
              <a:buNone/>
            </a:pPr>
            <a:endParaRPr lang="en-US" smtClean="0"/>
          </a:p>
          <a:p>
            <a:pPr marL="0" indent="0">
              <a:buFont typeface="Arial" charset="0"/>
              <a:buNone/>
            </a:pPr>
            <a:r>
              <a:rPr lang="en-US" smtClean="0"/>
              <a:t>EQUALITY PERTURBED BY DIFFERENTIATION OF ROLES.</a:t>
            </a:r>
          </a:p>
          <a:p>
            <a:pPr marL="0" indent="0">
              <a:buFont typeface="Arial" charset="0"/>
              <a:buNone/>
            </a:pPr>
            <a:endParaRPr lang="en-US" smtClean="0"/>
          </a:p>
          <a:p>
            <a:pPr marL="0" indent="0">
              <a:buFont typeface="Arial" charset="0"/>
              <a:buNone/>
            </a:pPr>
            <a:r>
              <a:rPr lang="en-US" smtClean="0"/>
              <a:t>JOINT DISCUSSION PERTURBED BY THE IDEA OF ETHICAL EXPERTS (THOSE WITH ACCESS TO THE WILL OF THE TRANSCENDENT POLICEMAN).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5000 YEARS AGO</a:t>
            </a:r>
            <a:endParaRPr lang="en-US" dirty="0"/>
          </a:p>
        </p:txBody>
      </p:sp>
      <p:sp>
        <p:nvSpPr>
          <p:cNvPr id="3" name="Content Placeholder 2"/>
          <p:cNvSpPr>
            <a:spLocks noGrp="1"/>
          </p:cNvSpPr>
          <p:nvPr>
            <p:ph idx="1"/>
          </p:nvPr>
        </p:nvSpPr>
        <p:spPr/>
        <p:txBody>
          <a:bodyPr rtlCol="0">
            <a:normAutofit lnSpcReduction="10000"/>
          </a:bodyPr>
          <a:lstStyle/>
          <a:p>
            <a:pPr marL="0" indent="0" fontAlgn="auto">
              <a:spcAft>
                <a:spcPts val="0"/>
              </a:spcAft>
              <a:buFont typeface="Arial" pitchFamily="34" charset="0"/>
              <a:buNone/>
              <a:defRPr/>
            </a:pPr>
            <a:r>
              <a:rPr lang="en-US" dirty="0" smtClean="0"/>
              <a:t>COMPLEX SETS OF RULES AMONG THE FIRST DOCUMENTS.</a:t>
            </a:r>
          </a:p>
          <a:p>
            <a:pPr marL="0" indent="0" fontAlgn="auto">
              <a:spcAft>
                <a:spcPts val="0"/>
              </a:spcAft>
              <a:buFont typeface="Arial" pitchFamily="34" charset="0"/>
              <a:buNone/>
              <a:defRPr/>
            </a:pPr>
            <a:endParaRPr lang="en-US" dirty="0"/>
          </a:p>
          <a:p>
            <a:pPr marL="0" indent="0" fontAlgn="auto">
              <a:spcAft>
                <a:spcPts val="0"/>
              </a:spcAft>
              <a:buFont typeface="Arial" pitchFamily="34" charset="0"/>
              <a:buNone/>
              <a:defRPr/>
            </a:pPr>
            <a:r>
              <a:rPr lang="en-US" dirty="0" smtClean="0"/>
              <a:t>THIS IS A REFLECTION OF A PROCESS THAT HAS OCCURRED FOR TENS OF THOUSANDS OF YEARS.</a:t>
            </a:r>
          </a:p>
          <a:p>
            <a:pPr marL="0" indent="0" fontAlgn="auto">
              <a:spcAft>
                <a:spcPts val="0"/>
              </a:spcAft>
              <a:buFont typeface="Arial" pitchFamily="34" charset="0"/>
              <a:buNone/>
              <a:defRPr/>
            </a:pPr>
            <a:endParaRPr lang="en-US" dirty="0"/>
          </a:p>
          <a:p>
            <a:pPr marL="0" indent="0" fontAlgn="auto">
              <a:spcAft>
                <a:spcPts val="0"/>
              </a:spcAft>
              <a:buFont typeface="Arial" pitchFamily="34" charset="0"/>
              <a:buNone/>
              <a:defRPr/>
            </a:pPr>
            <a:r>
              <a:rPr lang="en-US" dirty="0" smtClean="0"/>
              <a:t>ORIGINALLY IN EGALITARIAN DISCUSSIONS IN SMALL GROUPS.</a:t>
            </a:r>
          </a:p>
          <a:p>
            <a:pPr marL="0" indent="0" fontAlgn="auto">
              <a:spcAft>
                <a:spcPts val="0"/>
              </a:spcAft>
              <a:buFont typeface="Arial" pitchFamily="34" charset="0"/>
              <a:buNone/>
              <a:defRPr/>
            </a:pPr>
            <a:endParaRPr lang="en-US" dirty="0"/>
          </a:p>
          <a:p>
            <a:pPr marL="0" indent="0" fontAlgn="auto">
              <a:spcAft>
                <a:spcPts val="0"/>
              </a:spcAft>
              <a:buFont typeface="Arial" pitchFamily="34" charset="0"/>
              <a:buNone/>
              <a:defRPr/>
            </a:pPr>
            <a:r>
              <a:rPr lang="en-US" dirty="0" smtClean="0"/>
              <a:t>BUT, FOR THE PREVIOUS 5000 YEARS (FROM 10,000 YBP ON) IN INCREASINGLY DIFFERENTIATED AND HIERARCHICAL SOCIETIES.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THE HISTORICAL RECORD</a:t>
            </a:r>
            <a:endParaRPr lang="en-US" dirty="0"/>
          </a:p>
        </p:txBody>
      </p:sp>
      <p:sp>
        <p:nvSpPr>
          <p:cNvPr id="24578" name="Content Placeholder 2"/>
          <p:cNvSpPr>
            <a:spLocks noGrp="1"/>
          </p:cNvSpPr>
          <p:nvPr>
            <p:ph idx="1"/>
          </p:nvPr>
        </p:nvSpPr>
        <p:spPr/>
        <p:txBody>
          <a:bodyPr/>
          <a:lstStyle/>
          <a:p>
            <a:pPr marL="0" indent="0">
              <a:buFont typeface="Arial" charset="0"/>
              <a:buNone/>
            </a:pPr>
            <a:r>
              <a:rPr lang="en-US" smtClean="0"/>
              <a:t>SINCE THEN, WE CAN SOMETIMES OBSERVE ETHICAL CHANGE.</a:t>
            </a:r>
          </a:p>
          <a:p>
            <a:pPr marL="0" indent="0">
              <a:buFont typeface="Arial" charset="0"/>
              <a:buNone/>
            </a:pPr>
            <a:endParaRPr lang="en-US" smtClean="0"/>
          </a:p>
          <a:p>
            <a:pPr marL="0" indent="0">
              <a:buFont typeface="Arial" charset="0"/>
              <a:buNone/>
            </a:pPr>
            <a:r>
              <a:rPr lang="en-US" smtClean="0"/>
              <a:t>SOME EPISODES SEEM TO SHOW PROGRESS.</a:t>
            </a:r>
          </a:p>
          <a:p>
            <a:pPr marL="0" indent="0">
              <a:buFont typeface="Arial" charset="0"/>
              <a:buNone/>
            </a:pPr>
            <a:endParaRPr lang="en-US" smtClean="0"/>
          </a:p>
          <a:p>
            <a:pPr marL="0" indent="0">
              <a:buFont typeface="Arial" charset="0"/>
              <a:buNone/>
            </a:pPr>
            <a:r>
              <a:rPr lang="en-US" smtClean="0"/>
              <a:t>EXAMPLE:</a:t>
            </a:r>
          </a:p>
          <a:p>
            <a:pPr marL="0" indent="0">
              <a:buFont typeface="Arial" charset="0"/>
              <a:buNone/>
            </a:pPr>
            <a:endParaRPr lang="en-US" smtClean="0"/>
          </a:p>
          <a:p>
            <a:pPr marL="547688" lvl="2" indent="0">
              <a:buFont typeface="Arial" charset="0"/>
              <a:buNone/>
            </a:pPr>
            <a:r>
              <a:rPr lang="en-US" smtClean="0"/>
              <a:t>FROM:  IF A MAN KILLS THE CHILD OF ANOTHER MAN, THAT MAN’S CHILD SHALL BE PUT TO DEATH</a:t>
            </a:r>
          </a:p>
          <a:p>
            <a:pPr marL="547688" lvl="2" indent="0">
              <a:buFont typeface="Arial" charset="0"/>
              <a:buNone/>
            </a:pPr>
            <a:endParaRPr lang="en-US" smtClean="0"/>
          </a:p>
          <a:p>
            <a:pPr marL="547688" lvl="2" indent="0">
              <a:buFont typeface="Arial" charset="0"/>
              <a:buNone/>
            </a:pPr>
            <a:r>
              <a:rPr lang="en-US" smtClean="0"/>
              <a:t>TO:  IF A MAN KILLS SOMEONE ELSE, HE SHALL BE PUT TO DEATH.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MORE EXAMPLES</a:t>
            </a:r>
            <a:endParaRPr lang="en-US" dirty="0"/>
          </a:p>
        </p:txBody>
      </p:sp>
      <p:sp>
        <p:nvSpPr>
          <p:cNvPr id="25602"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r>
              <a:rPr lang="en-US" smtClean="0"/>
              <a:t>ABOLITION OF SLAVERY</a:t>
            </a:r>
          </a:p>
          <a:p>
            <a:pPr marL="0" indent="0">
              <a:buFont typeface="Arial" charset="0"/>
              <a:buNone/>
            </a:pPr>
            <a:endParaRPr lang="en-US" smtClean="0"/>
          </a:p>
          <a:p>
            <a:pPr marL="0" indent="0">
              <a:buFont typeface="Arial" charset="0"/>
              <a:buNone/>
            </a:pPr>
            <a:r>
              <a:rPr lang="en-US" smtClean="0"/>
              <a:t>INCREASED OPPORTUNITIES FOR WOMEN</a:t>
            </a:r>
          </a:p>
          <a:p>
            <a:pPr marL="0" indent="0">
              <a:buFont typeface="Arial" charset="0"/>
              <a:buNone/>
            </a:pPr>
            <a:endParaRPr lang="en-US" smtClean="0"/>
          </a:p>
          <a:p>
            <a:pPr marL="0" indent="0">
              <a:buFont typeface="Arial" charset="0"/>
              <a:buNone/>
            </a:pPr>
            <a:r>
              <a:rPr lang="en-US" smtClean="0"/>
              <a:t>RELAXATION OF SEXUAL TABOOS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CAN WE MAKE SENSE OF PROGRESS?</a:t>
            </a:r>
            <a:endParaRPr lang="en-US" dirty="0"/>
          </a:p>
        </p:txBody>
      </p:sp>
      <p:sp>
        <p:nvSpPr>
          <p:cNvPr id="26626" name="Content Placeholder 2"/>
          <p:cNvSpPr>
            <a:spLocks noGrp="1"/>
          </p:cNvSpPr>
          <p:nvPr>
            <p:ph idx="1"/>
          </p:nvPr>
        </p:nvSpPr>
        <p:spPr/>
        <p:txBody>
          <a:bodyPr/>
          <a:lstStyle/>
          <a:p>
            <a:pPr marL="0" indent="0">
              <a:buFont typeface="Arial" charset="0"/>
              <a:buNone/>
            </a:pPr>
            <a:r>
              <a:rPr lang="en-US" smtClean="0"/>
              <a:t>NOT IF WE THINK OF ETHICAL PROGRESS AS THE DISCOVERY OF PRIOR ETHICAL TRUTH.</a:t>
            </a:r>
          </a:p>
          <a:p>
            <a:pPr marL="0" indent="0">
              <a:buFont typeface="Arial" charset="0"/>
              <a:buNone/>
            </a:pPr>
            <a:endParaRPr lang="en-US" smtClean="0"/>
          </a:p>
          <a:p>
            <a:pPr marL="0" indent="0">
              <a:buFont typeface="Arial" charset="0"/>
              <a:buNone/>
            </a:pPr>
            <a:r>
              <a:rPr lang="en-US" smtClean="0"/>
              <a:t>NO IDENTIFIABLE EPISODES OF APPREHENDING A NEW TRUTH.</a:t>
            </a:r>
          </a:p>
          <a:p>
            <a:pPr marL="0" indent="0">
              <a:buFont typeface="Arial" charset="0"/>
              <a:buNone/>
            </a:pPr>
            <a:endParaRPr lang="en-US" smtClean="0"/>
          </a:p>
          <a:p>
            <a:pPr marL="0" indent="0">
              <a:buFont typeface="Arial" charset="0"/>
              <a:buNone/>
            </a:pPr>
            <a:r>
              <a:rPr lang="en-US" smtClean="0"/>
              <a:t>SO THINK OF PROGRESS AS THE PRIOR CONCEPT.</a:t>
            </a:r>
          </a:p>
          <a:p>
            <a:pPr marL="0" indent="0">
              <a:buFont typeface="Arial" charset="0"/>
              <a:buNone/>
            </a:pPr>
            <a:endParaRPr lang="en-US" smtClean="0"/>
          </a:p>
          <a:p>
            <a:pPr marL="0" indent="0">
              <a:buFont typeface="Arial" charset="0"/>
              <a:buNone/>
            </a:pPr>
            <a:r>
              <a:rPr lang="en-US" smtClean="0"/>
              <a:t>“TRUTH HAPPENS TO AN IDEA”.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ETHICS AS SOCIAL TECHNOLOGY</a:t>
            </a:r>
            <a:endParaRPr lang="en-US" dirty="0"/>
          </a:p>
        </p:txBody>
      </p:sp>
      <p:sp>
        <p:nvSpPr>
          <p:cNvPr id="27650" name="Content Placeholder 2"/>
          <p:cNvSpPr>
            <a:spLocks noGrp="1"/>
          </p:cNvSpPr>
          <p:nvPr>
            <p:ph idx="1"/>
          </p:nvPr>
        </p:nvSpPr>
        <p:spPr/>
        <p:txBody>
          <a:bodyPr/>
          <a:lstStyle/>
          <a:p>
            <a:pPr marL="0" indent="0">
              <a:buFont typeface="Arial" charset="0"/>
              <a:buNone/>
            </a:pPr>
            <a:r>
              <a:rPr lang="en-US" smtClean="0"/>
              <a:t>PROGRESS IN TECHNOLOGY AS PROBLEM-SOLVING.</a:t>
            </a:r>
          </a:p>
          <a:p>
            <a:pPr marL="0" indent="0">
              <a:buFont typeface="Arial" charset="0"/>
              <a:buNone/>
            </a:pPr>
            <a:endParaRPr lang="en-US" smtClean="0"/>
          </a:p>
          <a:p>
            <a:pPr marL="0" indent="0">
              <a:buFont typeface="Arial" charset="0"/>
              <a:buNone/>
            </a:pPr>
            <a:r>
              <a:rPr lang="en-US" smtClean="0"/>
              <a:t>THE INTRODUCTION OF DEVICES TO FULFILL FUNCTIONS.  </a:t>
            </a:r>
          </a:p>
          <a:p>
            <a:pPr marL="0" indent="0">
              <a:buFont typeface="Arial" charset="0"/>
              <a:buNone/>
            </a:pPr>
            <a:endParaRPr lang="en-US" smtClean="0"/>
          </a:p>
          <a:p>
            <a:pPr marL="0" indent="0">
              <a:buFont typeface="Arial" charset="0"/>
              <a:buNone/>
            </a:pPr>
            <a:r>
              <a:rPr lang="en-US" smtClean="0"/>
              <a:t>FUNCTIONS AS DETERMINED BY THE PROBLEM BACKGROUND.</a:t>
            </a:r>
          </a:p>
          <a:p>
            <a:pPr marL="0" indent="0">
              <a:buFont typeface="Arial" charset="0"/>
              <a:buNone/>
            </a:pPr>
            <a:endParaRPr lang="en-US" smtClean="0"/>
          </a:p>
          <a:p>
            <a:pPr marL="0" indent="0">
              <a:buFont typeface="Arial" charset="0"/>
              <a:buNone/>
            </a:pPr>
            <a:r>
              <a:rPr lang="en-US" smtClean="0"/>
              <a:t>THE ORIGINAL FUNCTION: REMEDYING ALTRUISM FAILURES.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FUNCTIONAL CONFLICT</a:t>
            </a:r>
            <a:endParaRPr lang="en-US" dirty="0"/>
          </a:p>
        </p:txBody>
      </p:sp>
      <p:sp>
        <p:nvSpPr>
          <p:cNvPr id="28674" name="Content Placeholder 2"/>
          <p:cNvSpPr>
            <a:spLocks noGrp="1"/>
          </p:cNvSpPr>
          <p:nvPr>
            <p:ph idx="1"/>
          </p:nvPr>
        </p:nvSpPr>
        <p:spPr/>
        <p:txBody>
          <a:bodyPr/>
          <a:lstStyle/>
          <a:p>
            <a:pPr marL="0" indent="0">
              <a:buFont typeface="Arial" charset="0"/>
              <a:buNone/>
            </a:pPr>
            <a:r>
              <a:rPr lang="en-US" smtClean="0"/>
              <a:t>SATISFYING SOME FUNCTIONS GENERATES OTHERS</a:t>
            </a:r>
          </a:p>
          <a:p>
            <a:pPr marL="547688" lvl="2" indent="0">
              <a:buFont typeface="Arial" charset="0"/>
              <a:buNone/>
            </a:pPr>
            <a:r>
              <a:rPr lang="en-US" smtClean="0"/>
              <a:t>EXAMPLE: TRANSPORTATION NEEDS NOT ONLY VEHICLES BUT A HOST OF SUPPORTING SYSTEMS.</a:t>
            </a:r>
          </a:p>
          <a:p>
            <a:pPr marL="547688" lvl="2" indent="0">
              <a:buFont typeface="Arial" charset="0"/>
              <a:buNone/>
            </a:pPr>
            <a:endParaRPr lang="en-US" smtClean="0"/>
          </a:p>
          <a:p>
            <a:pPr marL="0" indent="0">
              <a:buFont typeface="Arial" charset="0"/>
              <a:buNone/>
            </a:pPr>
            <a:r>
              <a:rPr lang="en-US" smtClean="0"/>
              <a:t>FUNCTIONS CAN CONFLICT.   SATISFYING SOME FUNCTIONS MAY INTERFERE WITH FINDING GOOD SOLUTIONS FOR OTHER PROBLEMS.</a:t>
            </a:r>
          </a:p>
          <a:p>
            <a:pPr marL="0" indent="0">
              <a:buFont typeface="Arial" charset="0"/>
              <a:buNone/>
            </a:pPr>
            <a:endParaRPr lang="en-US" smtClean="0"/>
          </a:p>
          <a:p>
            <a:pPr marL="0" indent="0">
              <a:buFont typeface="Arial" charset="0"/>
              <a:buNone/>
            </a:pPr>
            <a:r>
              <a:rPr lang="en-US" smtClean="0"/>
              <a:t>FUNCTIONAL CONFLICT LIES AT THE HEART OF THE DIFFICULTIES, NOT ONLY WITH ETHICS BUT WITH THE GENERAL THEORY OF VALUE.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ETHICAL TRUTH</a:t>
            </a:r>
            <a:endParaRPr lang="en-US" dirty="0"/>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dirty="0" smtClean="0"/>
              <a:t>RULES HAVE DESCRIPTIVE COUNTERPARTS</a:t>
            </a:r>
          </a:p>
          <a:p>
            <a:pPr marL="548640" lvl="2" indent="0" fontAlgn="auto">
              <a:spcAft>
                <a:spcPts val="0"/>
              </a:spcAft>
              <a:buFont typeface="Arial" pitchFamily="34" charset="0"/>
              <a:buNone/>
              <a:defRPr/>
            </a:pPr>
            <a:r>
              <a:rPr lang="en-US" dirty="0" smtClean="0"/>
              <a:t>“TELL THE TRUTH!” – “HONESTY IS GOOD”</a:t>
            </a:r>
          </a:p>
          <a:p>
            <a:pPr marL="548640" lvl="2" indent="0" fontAlgn="auto">
              <a:spcAft>
                <a:spcPts val="0"/>
              </a:spcAft>
              <a:buFont typeface="Arial" pitchFamily="34" charset="0"/>
              <a:buNone/>
              <a:defRPr/>
            </a:pPr>
            <a:endParaRPr lang="en-US" dirty="0"/>
          </a:p>
          <a:p>
            <a:pPr marL="0" indent="0" fontAlgn="auto">
              <a:spcAft>
                <a:spcPts val="0"/>
              </a:spcAft>
              <a:buFont typeface="Arial" pitchFamily="34" charset="0"/>
              <a:buNone/>
              <a:defRPr/>
            </a:pPr>
            <a:r>
              <a:rPr lang="en-US" dirty="0" smtClean="0"/>
              <a:t>SUPPOSE A RULE HAS THE FOLLOWING PROPERTIES:</a:t>
            </a:r>
          </a:p>
          <a:p>
            <a:pPr marL="891540" lvl="2" indent="-342900" fontAlgn="auto">
              <a:spcAft>
                <a:spcPts val="0"/>
              </a:spcAft>
              <a:buFont typeface="Arial" pitchFamily="34" charset="0"/>
              <a:buAutoNum type="alphaLcParenBoth"/>
              <a:defRPr/>
            </a:pPr>
            <a:r>
              <a:rPr lang="en-US" dirty="0" smtClean="0"/>
              <a:t>ADDING IT TO AN ETHICAL TRADITION THAT LACKS IT WOULD BE PROGRESSIVE</a:t>
            </a:r>
          </a:p>
          <a:p>
            <a:pPr marL="891540" lvl="2" indent="-342900" fontAlgn="auto">
              <a:spcAft>
                <a:spcPts val="0"/>
              </a:spcAft>
              <a:buFont typeface="Arial" pitchFamily="34" charset="0"/>
              <a:buAutoNum type="alphaLcParenBoth"/>
              <a:defRPr/>
            </a:pPr>
            <a:r>
              <a:rPr lang="en-US" dirty="0" smtClean="0"/>
              <a:t>IT WOULD ALWAYS BE RETAINED IN FURTHER PROGRESSIVE TRADITIONS.</a:t>
            </a:r>
          </a:p>
          <a:p>
            <a:pPr marL="891540" lvl="2" indent="-342900" fontAlgn="auto">
              <a:spcAft>
                <a:spcPts val="0"/>
              </a:spcAft>
              <a:buFont typeface="Arial" pitchFamily="34" charset="0"/>
              <a:buAutoNum type="alphaLcParenBoth"/>
              <a:defRPr/>
            </a:pPr>
            <a:endParaRPr lang="en-US" dirty="0" smtClean="0"/>
          </a:p>
          <a:p>
            <a:pPr marL="0" indent="0" fontAlgn="auto">
              <a:spcAft>
                <a:spcPts val="0"/>
              </a:spcAft>
              <a:buFont typeface="Arial" pitchFamily="34" charset="0"/>
              <a:buNone/>
              <a:defRPr/>
            </a:pPr>
            <a:r>
              <a:rPr lang="en-US" dirty="0" smtClean="0"/>
              <a:t>THEN ITS DESCRIPTIVE COUNTERPART IS TRUE.</a:t>
            </a:r>
          </a:p>
          <a:p>
            <a:pPr marL="0" indent="0" fontAlgn="auto">
              <a:spcAft>
                <a:spcPts val="0"/>
              </a:spcAft>
              <a:buFont typeface="Arial" pitchFamily="34" charset="0"/>
              <a:buNone/>
              <a:defRPr/>
            </a:pPr>
            <a:endParaRPr lang="en-US" dirty="0"/>
          </a:p>
          <a:p>
            <a:pPr marL="0" indent="0" fontAlgn="auto">
              <a:spcAft>
                <a:spcPts val="0"/>
              </a:spcAft>
              <a:buFont typeface="Arial" pitchFamily="34" charset="0"/>
              <a:buNone/>
              <a:defRPr/>
            </a:pPr>
            <a:r>
              <a:rPr lang="en-US" dirty="0" smtClean="0"/>
              <a:t>AN ETHICAL STATEMENT IS FALSE JUST IN CASE ITS NEGATION IS TRUE.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VERONESE"/>
          <p:cNvPicPr>
            <a:picLocks noChangeAspect="1" noChangeArrowheads="1"/>
          </p:cNvPicPr>
          <p:nvPr/>
        </p:nvPicPr>
        <p:blipFill>
          <a:blip r:embed="rId2"/>
          <a:srcRect/>
          <a:stretch>
            <a:fillRect/>
          </a:stretch>
        </p:blipFill>
        <p:spPr bwMode="auto">
          <a:xfrm>
            <a:off x="4572000" y="0"/>
            <a:ext cx="4752975" cy="3267075"/>
          </a:xfrm>
          <a:prstGeom prst="rect">
            <a:avLst/>
          </a:prstGeom>
          <a:noFill/>
          <a:ln w="9525">
            <a:noFill/>
            <a:miter lim="800000"/>
            <a:headEnd/>
            <a:tailEnd/>
          </a:ln>
        </p:spPr>
      </p:pic>
      <p:pic>
        <p:nvPicPr>
          <p:cNvPr id="30722" name="Picture 4" descr="bruegaug"/>
          <p:cNvPicPr>
            <a:picLocks noChangeAspect="1" noChangeArrowheads="1"/>
          </p:cNvPicPr>
          <p:nvPr/>
        </p:nvPicPr>
        <p:blipFill>
          <a:blip r:embed="rId3"/>
          <a:srcRect/>
          <a:stretch>
            <a:fillRect/>
          </a:stretch>
        </p:blipFill>
        <p:spPr bwMode="auto">
          <a:xfrm>
            <a:off x="0" y="0"/>
            <a:ext cx="4572000" cy="3243263"/>
          </a:xfrm>
          <a:prstGeom prst="rect">
            <a:avLst/>
          </a:prstGeom>
          <a:noFill/>
          <a:ln w="9525">
            <a:noFill/>
            <a:miter lim="800000"/>
            <a:headEnd/>
            <a:tailEnd/>
          </a:ln>
        </p:spPr>
      </p:pic>
      <p:sp>
        <p:nvSpPr>
          <p:cNvPr id="30723" name="TextBox 5"/>
          <p:cNvSpPr txBox="1">
            <a:spLocks noChangeArrowheads="1"/>
          </p:cNvSpPr>
          <p:nvPr/>
        </p:nvSpPr>
        <p:spPr bwMode="auto">
          <a:xfrm>
            <a:off x="762000" y="4343400"/>
            <a:ext cx="7772400" cy="1938338"/>
          </a:xfrm>
          <a:prstGeom prst="rect">
            <a:avLst/>
          </a:prstGeom>
          <a:noFill/>
          <a:ln w="9525">
            <a:noFill/>
            <a:miter lim="800000"/>
            <a:headEnd/>
            <a:tailEnd/>
          </a:ln>
        </p:spPr>
        <p:txBody>
          <a:bodyPr>
            <a:spAutoFit/>
          </a:bodyPr>
          <a:lstStyle/>
          <a:p>
            <a:pPr algn="ctr"/>
            <a:r>
              <a:rPr lang="en-US" sz="4000">
                <a:latin typeface="Times New Roman" pitchFamily="18" charset="0"/>
              </a:rPr>
              <a:t>OUTCOMES OF ETHICAL TRADITIONS THAT EMPHASIZE DIFFERENT FUNCTIONS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ETHICAL PLURALISM</a:t>
            </a:r>
            <a:endParaRPr lang="en-US" dirty="0"/>
          </a:p>
        </p:txBody>
      </p:sp>
      <p:sp>
        <p:nvSpPr>
          <p:cNvPr id="31746"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r>
              <a:rPr lang="en-US" smtClean="0"/>
              <a:t>THERE ARE PROBABLY SOME ETHICAL TRUTHS (CORRESPONDING TO “MOTHER’S BEST ADVICE”).</a:t>
            </a:r>
          </a:p>
          <a:p>
            <a:pPr marL="0" indent="0">
              <a:buFont typeface="Arial" charset="0"/>
              <a:buNone/>
            </a:pPr>
            <a:endParaRPr lang="en-US" smtClean="0"/>
          </a:p>
          <a:p>
            <a:pPr marL="0" indent="0">
              <a:buFont typeface="Arial" charset="0"/>
              <a:buNone/>
            </a:pPr>
            <a:r>
              <a:rPr lang="en-US" smtClean="0"/>
              <a:t>THERE ARE PROBABLY SOME TRADITIONS THAT EMPHASIZE DIFFERENT FUNCTIONS AND THAT WOULD PROGRESS INDEFINITELY WITHOUT EVER CONVERGING.</a:t>
            </a:r>
          </a:p>
          <a:p>
            <a:pPr marL="0" indent="0">
              <a:buFont typeface="Arial" charset="0"/>
              <a:buNone/>
            </a:pPr>
            <a:endParaRPr lang="en-US" smtClean="0"/>
          </a:p>
          <a:p>
            <a:pPr marL="0" indent="0">
              <a:buFont typeface="Arial" charset="0"/>
              <a:buNone/>
            </a:pPr>
            <a:r>
              <a:rPr lang="en-US" smtClean="0"/>
              <a:t>SO (PROBABLY) SOME ETHICAL STATEMENTS LACK TRUTH VALUES.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MELIORATIVE PROJECTS</a:t>
            </a:r>
            <a:endParaRPr lang="en-US" dirty="0"/>
          </a:p>
        </p:txBody>
      </p:sp>
      <p:sp>
        <p:nvSpPr>
          <p:cNvPr id="14338" name="Content Placeholder 2"/>
          <p:cNvSpPr>
            <a:spLocks noGrp="1"/>
          </p:cNvSpPr>
          <p:nvPr>
            <p:ph idx="1"/>
          </p:nvPr>
        </p:nvSpPr>
        <p:spPr/>
        <p:txBody>
          <a:bodyPr/>
          <a:lstStyle/>
          <a:p>
            <a:pPr marL="0" indent="0">
              <a:buFont typeface="Arial" charset="0"/>
              <a:buNone/>
            </a:pPr>
            <a:r>
              <a:rPr lang="en-US" smtClean="0"/>
              <a:t>AT THE HEART OF DEWEY’S PRAGMATISM IS THE CONVICTION THAT INQUIRY IS DIRECTED TOWARD MAKING THINGS BETTER.</a:t>
            </a:r>
          </a:p>
          <a:p>
            <a:pPr marL="0" indent="0">
              <a:buFont typeface="Arial" charset="0"/>
              <a:buNone/>
            </a:pPr>
            <a:endParaRPr lang="en-US" smtClean="0"/>
          </a:p>
          <a:p>
            <a:pPr marL="0" indent="0">
              <a:buFont typeface="Arial" charset="0"/>
              <a:buNone/>
            </a:pPr>
            <a:r>
              <a:rPr lang="en-US" smtClean="0"/>
              <a:t>TO UNDERSTAND THAT GOAL, WE NEED AN ACCOUNT OF VALUES.</a:t>
            </a:r>
          </a:p>
          <a:p>
            <a:pPr marL="0" indent="0">
              <a:buFont typeface="Arial" charset="0"/>
              <a:buNone/>
            </a:pPr>
            <a:endParaRPr lang="en-US" smtClean="0"/>
          </a:p>
          <a:p>
            <a:pPr marL="0" indent="0">
              <a:buFont typeface="Arial" charset="0"/>
              <a:buNone/>
            </a:pPr>
            <a:r>
              <a:rPr lang="en-US" smtClean="0"/>
              <a:t>HENCE, THE THEORY OF VALUE (S?) IS CENTRAL TO DEWEYAN PRAGMATISM.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A GENERAL THEORY OF VALUING</a:t>
            </a:r>
            <a:endParaRPr lang="en-US" dirty="0"/>
          </a:p>
        </p:txBody>
      </p:sp>
      <p:sp>
        <p:nvSpPr>
          <p:cNvPr id="32770" name="Content Placeholder 2"/>
          <p:cNvSpPr>
            <a:spLocks noGrp="1"/>
          </p:cNvSpPr>
          <p:nvPr>
            <p:ph idx="1"/>
          </p:nvPr>
        </p:nvSpPr>
        <p:spPr/>
        <p:txBody>
          <a:bodyPr/>
          <a:lstStyle/>
          <a:p>
            <a:pPr marL="0" indent="0">
              <a:buFont typeface="Arial" charset="0"/>
              <a:buNone/>
            </a:pPr>
            <a:r>
              <a:rPr lang="en-US" smtClean="0"/>
              <a:t>WHEN ETHICAL TRADITIONS MAKE PROGRESS BY COMMENDING PARTICULAR CHARACTERISTICS OR PARTICULAR GOALS, WE SHOULD COUNT THEM AS IDENTIFYING GENUINE VALUES.</a:t>
            </a:r>
          </a:p>
          <a:p>
            <a:pPr marL="0" indent="0">
              <a:buFont typeface="Arial" charset="0"/>
              <a:buNone/>
            </a:pPr>
            <a:endParaRPr lang="en-US" smtClean="0"/>
          </a:p>
          <a:p>
            <a:pPr marL="0" indent="0">
              <a:buFont typeface="Arial" charset="0"/>
              <a:buNone/>
            </a:pPr>
            <a:r>
              <a:rPr lang="en-US" smtClean="0"/>
              <a:t>THESE VALUES STEM FROM THE PROCESSES THAT UNDERLIE THE COMMENDATION: VALUE COMES FROM VALUING.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THE PROJECT IS INESCAPABLE</a:t>
            </a:r>
            <a:endParaRPr lang="en-US" dirty="0"/>
          </a:p>
        </p:txBody>
      </p:sp>
      <p:sp>
        <p:nvSpPr>
          <p:cNvPr id="33794" name="Content Placeholder 2"/>
          <p:cNvSpPr>
            <a:spLocks noGrp="1"/>
          </p:cNvSpPr>
          <p:nvPr>
            <p:ph idx="1"/>
          </p:nvPr>
        </p:nvSpPr>
        <p:spPr/>
        <p:txBody>
          <a:bodyPr/>
          <a:lstStyle/>
          <a:p>
            <a:pPr marL="0" indent="0">
              <a:buFont typeface="Arial" charset="0"/>
              <a:buNone/>
            </a:pPr>
            <a:r>
              <a:rPr lang="en-US" smtClean="0"/>
              <a:t>THE ETHICAL PROJECT HAS GIVEN US THE ROLES AND INSTITUTIONS THAT CURRENTLY SHAPE OUR LIVES, THE VALUES WE TAKE TO BE IMPORTANT, AND OUR CONCEPTION OF OURSELVES AND OF OUR LIVES.</a:t>
            </a:r>
          </a:p>
          <a:p>
            <a:pPr marL="0" indent="0">
              <a:buFont typeface="Arial" charset="0"/>
              <a:buNone/>
            </a:pPr>
            <a:endParaRPr lang="en-US" smtClean="0"/>
          </a:p>
          <a:p>
            <a:pPr marL="0" indent="0">
              <a:buFont typeface="Arial" charset="0"/>
              <a:buNone/>
            </a:pPr>
            <a:r>
              <a:rPr lang="en-US" smtClean="0"/>
              <a:t>THE ONLY ALTERNATIVE TO CONTINUING IT WOULD BE A RETURN TO THE UNREGULATED SOCIAL LIVES OF OUR REMOTE ANCESTORS.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i="1" dirty="0" smtClean="0"/>
              <a:t>HOW</a:t>
            </a:r>
            <a:r>
              <a:rPr lang="en-US" dirty="0" smtClean="0"/>
              <a:t> TO GO ON?</a:t>
            </a:r>
            <a:endParaRPr lang="en-US" i="1" dirty="0"/>
          </a:p>
        </p:txBody>
      </p:sp>
      <p:sp>
        <p:nvSpPr>
          <p:cNvPr id="34818"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r>
              <a:rPr lang="en-US" smtClean="0"/>
              <a:t>YET THERE ARE SERIOUS QUESTIONS ABOUT HOW TO GO ON.</a:t>
            </a:r>
          </a:p>
          <a:p>
            <a:pPr marL="0" indent="0">
              <a:buFont typeface="Arial" charset="0"/>
              <a:buNone/>
            </a:pPr>
            <a:endParaRPr lang="en-US" smtClean="0"/>
          </a:p>
          <a:p>
            <a:pPr marL="0" indent="0">
              <a:buFont typeface="Arial" charset="0"/>
              <a:buNone/>
            </a:pPr>
            <a:r>
              <a:rPr lang="en-US" smtClean="0"/>
              <a:t>THESE RESULT FROM FUNCTIONAL CONFLICTS.</a:t>
            </a:r>
          </a:p>
          <a:p>
            <a:pPr marL="0" indent="0">
              <a:buFont typeface="Arial" charset="0"/>
              <a:buNone/>
            </a:pPr>
            <a:endParaRPr lang="en-US" smtClean="0"/>
          </a:p>
          <a:p>
            <a:pPr marL="0" indent="0">
              <a:buFont typeface="Arial" charset="0"/>
              <a:buNone/>
            </a:pPr>
            <a:r>
              <a:rPr lang="en-US" smtClean="0"/>
              <a:t>WHICH FUNCTIONS SHOULD OUR PRESENT ACTS OF VALUING NOW ENDORSE?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THE LIMITS OF PHILOSOPHY</a:t>
            </a:r>
            <a:endParaRPr lang="en-US" dirty="0"/>
          </a:p>
        </p:txBody>
      </p:sp>
      <p:sp>
        <p:nvSpPr>
          <p:cNvPr id="35842" name="Content Placeholder 2"/>
          <p:cNvSpPr>
            <a:spLocks noGrp="1"/>
          </p:cNvSpPr>
          <p:nvPr>
            <p:ph idx="1"/>
          </p:nvPr>
        </p:nvSpPr>
        <p:spPr/>
        <p:txBody>
          <a:bodyPr/>
          <a:lstStyle/>
          <a:p>
            <a:pPr marL="0" indent="0">
              <a:buFont typeface="Arial" charset="0"/>
              <a:buNone/>
            </a:pPr>
            <a:r>
              <a:rPr lang="en-US" smtClean="0"/>
              <a:t>ONCE WE ABANDON THE IDEA OF A PRIOR WORLD OF VALUES, AN EXTERNAL SOURCE OF ETHICAL CONSTRAINT, THE FURTHER DEVELOPMENT OF THE PROJECT CAN ONLY BE A MATTER FOR JOINT DECISION.</a:t>
            </a:r>
          </a:p>
          <a:p>
            <a:pPr marL="0" indent="0">
              <a:buFont typeface="Arial" charset="0"/>
              <a:buNone/>
            </a:pPr>
            <a:endParaRPr lang="en-US" smtClean="0"/>
          </a:p>
          <a:p>
            <a:pPr marL="0" indent="0">
              <a:buFont typeface="Arial" charset="0"/>
              <a:buNone/>
            </a:pPr>
            <a:r>
              <a:rPr lang="en-US" smtClean="0"/>
              <a:t>THERE ARE NO EXPERTS WITH FINAL AUTHORITY.</a:t>
            </a:r>
          </a:p>
          <a:p>
            <a:pPr marL="0" indent="0">
              <a:buFont typeface="Arial" charset="0"/>
              <a:buNone/>
            </a:pPr>
            <a:endParaRPr lang="en-US" smtClean="0"/>
          </a:p>
          <a:p>
            <a:pPr marL="0" indent="0">
              <a:buFont typeface="Arial" charset="0"/>
              <a:buNone/>
            </a:pPr>
            <a:r>
              <a:rPr lang="en-US" smtClean="0"/>
              <a:t>PHILOSOPHY’S ROLE IS TO FACILITATE THE CONVERSATION.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TWO PROPOSALS</a:t>
            </a:r>
            <a:endParaRPr lang="en-US" dirty="0"/>
          </a:p>
        </p:txBody>
      </p:sp>
      <p:sp>
        <p:nvSpPr>
          <p:cNvPr id="36866" name="Content Placeholder 2"/>
          <p:cNvSpPr>
            <a:spLocks noGrp="1"/>
          </p:cNvSpPr>
          <p:nvPr>
            <p:ph idx="1"/>
          </p:nvPr>
        </p:nvSpPr>
        <p:spPr/>
        <p:txBody>
          <a:bodyPr/>
          <a:lstStyle/>
          <a:p>
            <a:pPr marL="0" indent="0">
              <a:buFont typeface="Arial" charset="0"/>
              <a:buNone/>
            </a:pPr>
            <a:r>
              <a:rPr lang="en-US" b="1" smtClean="0"/>
              <a:t>AN EGALITARIAN IDEAL</a:t>
            </a:r>
          </a:p>
          <a:p>
            <a:pPr marL="0" indent="0">
              <a:buFont typeface="Arial" charset="0"/>
              <a:buNone/>
            </a:pPr>
            <a:r>
              <a:rPr lang="en-US" smtClean="0"/>
              <a:t>AIM TO PROVIDE FOR ALL HUMAN BEINGS SERIOUS (AND ROUGHLY EQUAL) OPPORTUNITIES FOR A WORTHWHILE LIFE.</a:t>
            </a:r>
          </a:p>
          <a:p>
            <a:pPr marL="0" indent="0">
              <a:buFont typeface="Arial" charset="0"/>
              <a:buNone/>
            </a:pPr>
            <a:endParaRPr lang="en-US" smtClean="0"/>
          </a:p>
          <a:p>
            <a:pPr marL="0" indent="0">
              <a:buFont typeface="Arial" charset="0"/>
              <a:buNone/>
            </a:pPr>
            <a:r>
              <a:rPr lang="en-US" b="1" smtClean="0"/>
              <a:t>A SUGGESTED METHOD</a:t>
            </a:r>
            <a:endParaRPr lang="en-US" smtClean="0"/>
          </a:p>
          <a:p>
            <a:pPr marL="0" indent="0">
              <a:buFont typeface="Arial" charset="0"/>
              <a:buNone/>
            </a:pPr>
            <a:r>
              <a:rPr lang="en-US" smtClean="0"/>
              <a:t>ETHICAL DECISIONS SHOULD BE THOSE THAT WOULD RESULT FROM IDEAL CONVERSATIONS, DISCUSSIONS IN WHICH ALL WELL-INFORMED PERSPECTIVES WERE REPRESENTED AND IN WHICH DISCUSSANTS AIMED TO SATISFY THE ASPIRATIONS OF ALL.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FEATURES OF THESE PROPOSALS</a:t>
            </a:r>
            <a:endParaRPr lang="en-US" dirty="0"/>
          </a:p>
        </p:txBody>
      </p:sp>
      <p:sp>
        <p:nvSpPr>
          <p:cNvPr id="37890" name="Content Placeholder 2"/>
          <p:cNvSpPr>
            <a:spLocks noGrp="1"/>
          </p:cNvSpPr>
          <p:nvPr>
            <p:ph idx="1"/>
          </p:nvPr>
        </p:nvSpPr>
        <p:spPr/>
        <p:txBody>
          <a:bodyPr/>
          <a:lstStyle/>
          <a:p>
            <a:pPr marL="0" indent="0">
              <a:buFont typeface="Arial" charset="0"/>
              <a:buNone/>
            </a:pPr>
            <a:r>
              <a:rPr lang="en-US" smtClean="0"/>
              <a:t>UNLIKE SOME ALTERNATIVES, THESE ARE COHERENT.</a:t>
            </a:r>
          </a:p>
          <a:p>
            <a:pPr marL="0" indent="0">
              <a:buFont typeface="Arial" charset="0"/>
              <a:buNone/>
            </a:pPr>
            <a:endParaRPr lang="en-US" smtClean="0"/>
          </a:p>
          <a:p>
            <a:pPr marL="0" indent="0">
              <a:buFont typeface="Arial" charset="0"/>
              <a:buNone/>
            </a:pPr>
            <a:r>
              <a:rPr lang="en-US" smtClean="0"/>
              <a:t>THEY ENDORSE THE ORIGINAL FUNCTION OF ETHICS (REMEDYING ALTRUISM FAILURES).</a:t>
            </a:r>
          </a:p>
          <a:p>
            <a:pPr marL="0" indent="0">
              <a:buFont typeface="Arial" charset="0"/>
              <a:buNone/>
            </a:pPr>
            <a:endParaRPr lang="en-US" smtClean="0"/>
          </a:p>
          <a:p>
            <a:pPr marL="0" indent="0">
              <a:buFont typeface="Arial" charset="0"/>
              <a:buNone/>
            </a:pPr>
            <a:r>
              <a:rPr lang="en-US" smtClean="0"/>
              <a:t>CONJECTURE: IT IS IMPOSSIBLE TO CONTINUE THE PROJECT, TO OVERRIDE THE ORIGINAL FUNCTION AND TO ACHIEVE THE SAME COHERENCE BETWEEN IDEAL AND METHOD.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WHY THIS IS PRAGMATISM</a:t>
            </a:r>
            <a:endParaRPr lang="en-US" dirty="0"/>
          </a:p>
        </p:txBody>
      </p:sp>
      <p:sp>
        <p:nvSpPr>
          <p:cNvPr id="38914" name="Content Placeholder 2"/>
          <p:cNvSpPr>
            <a:spLocks noGrp="1"/>
          </p:cNvSpPr>
          <p:nvPr>
            <p:ph idx="1"/>
          </p:nvPr>
        </p:nvSpPr>
        <p:spPr/>
        <p:txBody>
          <a:bodyPr/>
          <a:lstStyle/>
          <a:p>
            <a:pPr marL="0" indent="0">
              <a:buFont typeface="Arial" charset="0"/>
              <a:buNone/>
            </a:pPr>
            <a:r>
              <a:rPr lang="en-US" smtClean="0"/>
              <a:t>VALUATION IS SEEN AS GROWING OUT OF THE HUMAN PREDICAMENT.</a:t>
            </a:r>
          </a:p>
          <a:p>
            <a:pPr marL="0" indent="0">
              <a:buFont typeface="Arial" charset="0"/>
              <a:buNone/>
            </a:pPr>
            <a:endParaRPr lang="en-US" smtClean="0"/>
          </a:p>
          <a:p>
            <a:pPr marL="0" indent="0">
              <a:buFont typeface="Arial" charset="0"/>
              <a:buNone/>
            </a:pPr>
            <a:r>
              <a:rPr lang="en-US" smtClean="0"/>
              <a:t>TRUTHS ABOUT VALUES INVOLVE A PRAGMATIC CONCEPTION OF TRUTH.</a:t>
            </a:r>
          </a:p>
          <a:p>
            <a:pPr marL="0" indent="0">
              <a:buFont typeface="Arial" charset="0"/>
              <a:buNone/>
            </a:pPr>
            <a:endParaRPr lang="en-US" smtClean="0"/>
          </a:p>
          <a:p>
            <a:pPr marL="0" indent="0">
              <a:buFont typeface="Arial" charset="0"/>
              <a:buNone/>
            </a:pPr>
            <a:r>
              <a:rPr lang="en-US" smtClean="0"/>
              <a:t>NO INVOCATION OF “EXTERNAL VALUE REALITY”.</a:t>
            </a:r>
          </a:p>
          <a:p>
            <a:pPr marL="0" indent="0">
              <a:buFont typeface="Arial" charset="0"/>
              <a:buNone/>
            </a:pPr>
            <a:endParaRPr lang="en-US" smtClean="0"/>
          </a:p>
          <a:p>
            <a:pPr marL="0" indent="0">
              <a:buFont typeface="Arial" charset="0"/>
              <a:buNone/>
            </a:pPr>
            <a:r>
              <a:rPr lang="en-US" smtClean="0"/>
              <a:t>NO “A PRIORI DISCLOSURES”.</a:t>
            </a:r>
          </a:p>
          <a:p>
            <a:pPr marL="0" indent="0">
              <a:buFont typeface="Arial" charset="0"/>
              <a:buNone/>
            </a:pPr>
            <a:endParaRPr lang="en-US" smtClean="0"/>
          </a:p>
          <a:p>
            <a:pPr marL="0" indent="0">
              <a:buFont typeface="Arial" charset="0"/>
              <a:buNone/>
            </a:pPr>
            <a:r>
              <a:rPr lang="en-US" smtClean="0"/>
              <a:t>VALUATION IS PERMANENTLY UNFINISHED.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CONCLUSION</a:t>
            </a:r>
            <a:endParaRPr lang="en-US" dirty="0"/>
          </a:p>
        </p:txBody>
      </p:sp>
      <p:sp>
        <p:nvSpPr>
          <p:cNvPr id="39938" name="Content Placeholder 2"/>
          <p:cNvSpPr>
            <a:spLocks noGrp="1"/>
          </p:cNvSpPr>
          <p:nvPr>
            <p:ph idx="1"/>
          </p:nvPr>
        </p:nvSpPr>
        <p:spPr>
          <a:xfrm>
            <a:off x="4572000" y="1600200"/>
            <a:ext cx="4267200" cy="4876800"/>
          </a:xfrm>
        </p:spPr>
        <p:txBody>
          <a:bodyPr/>
          <a:lstStyle/>
          <a:p>
            <a:pPr marL="0" indent="0">
              <a:buFont typeface="Arial" charset="0"/>
              <a:buNone/>
            </a:pPr>
            <a:r>
              <a:rPr lang="en-US" sz="4000" smtClean="0"/>
              <a:t>THIS APPROACH TO VALUES COMPLETES DEWEY’S “UNFINISHED BUSINESS”.</a:t>
            </a:r>
          </a:p>
        </p:txBody>
      </p:sp>
      <p:pic>
        <p:nvPicPr>
          <p:cNvPr id="39939" name="Picture 2" descr="http://t0.gstatic.com/images?q=tbn:ANd9GcRBy00v6Uqv6TKtjZUYcCsRA7ICgMScFmxAJlHKSHvLnlC4wT4WJg"/>
          <p:cNvPicPr>
            <a:picLocks noChangeAspect="1" noChangeArrowheads="1"/>
          </p:cNvPicPr>
          <p:nvPr/>
        </p:nvPicPr>
        <p:blipFill>
          <a:blip r:embed="rId2"/>
          <a:srcRect/>
          <a:stretch>
            <a:fillRect/>
          </a:stretch>
        </p:blipFill>
        <p:spPr bwMode="auto">
          <a:xfrm>
            <a:off x="762000" y="1905000"/>
            <a:ext cx="2733675" cy="3124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UNFINISHED BUSINESS</a:t>
            </a:r>
            <a:endParaRPr lang="en-US" dirty="0"/>
          </a:p>
        </p:txBody>
      </p:sp>
      <p:sp>
        <p:nvSpPr>
          <p:cNvPr id="15362" name="Content Placeholder 2"/>
          <p:cNvSpPr>
            <a:spLocks noGrp="1"/>
          </p:cNvSpPr>
          <p:nvPr>
            <p:ph idx="1"/>
          </p:nvPr>
        </p:nvSpPr>
        <p:spPr/>
        <p:txBody>
          <a:bodyPr/>
          <a:lstStyle/>
          <a:p>
            <a:pPr marL="0" indent="0">
              <a:buFont typeface="Arial" charset="0"/>
              <a:buNone/>
            </a:pPr>
            <a:r>
              <a:rPr lang="en-US" smtClean="0"/>
              <a:t>BUT, FOR ALL THAT DEWEY WRITES ABOUT VALUES IN MANY PLACES (HNC, TV, E, PLUS SECTIONS OF EN AND QC), THERE IS NO WELL-ARTICULATED THEORY OF VALUE IN HIS WRITINGS.</a:t>
            </a:r>
          </a:p>
          <a:p>
            <a:pPr marL="0" indent="0">
              <a:buFont typeface="Arial" charset="0"/>
              <a:buNone/>
            </a:pPr>
            <a:endParaRPr lang="en-US" smtClean="0"/>
          </a:p>
          <a:p>
            <a:pPr marL="0" indent="0">
              <a:buFont typeface="Arial" charset="0"/>
              <a:buNone/>
            </a:pPr>
            <a:r>
              <a:rPr lang="en-US" smtClean="0"/>
              <a:t>ONE MAJOR CLUE: </a:t>
            </a:r>
            <a:r>
              <a:rPr lang="en-US" i="1" smtClean="0"/>
              <a:t>VALUE</a:t>
            </a:r>
            <a:r>
              <a:rPr lang="en-US" smtClean="0"/>
              <a:t> DEPENDS ON </a:t>
            </a:r>
            <a:r>
              <a:rPr lang="en-US" i="1" smtClean="0"/>
              <a:t>VALUING</a:t>
            </a:r>
            <a:r>
              <a:rPr lang="en-US" smtClean="0"/>
              <a:t>.</a:t>
            </a:r>
          </a:p>
          <a:p>
            <a:pPr marL="0" indent="0">
              <a:buFont typeface="Arial" charset="0"/>
              <a:buNone/>
            </a:pPr>
            <a:endParaRPr lang="en-US" smtClean="0"/>
          </a:p>
          <a:p>
            <a:pPr marL="0" indent="0">
              <a:buFont typeface="Arial" charset="0"/>
              <a:buNone/>
            </a:pPr>
            <a:r>
              <a:rPr lang="en-US" smtClean="0"/>
              <a:t>HENCE THE THEORY OF </a:t>
            </a:r>
            <a:r>
              <a:rPr lang="en-US" b="1" smtClean="0"/>
              <a:t>VALUING</a:t>
            </a:r>
            <a:r>
              <a:rPr lang="en-US" smtClean="0"/>
              <a:t> IS CENTRAL.</a:t>
            </a:r>
          </a:p>
          <a:p>
            <a:pPr marL="0" indent="0">
              <a:buFont typeface="Arial" charset="0"/>
              <a:buNone/>
            </a:pPr>
            <a:endParaRPr lang="en-US" smtClean="0"/>
          </a:p>
          <a:p>
            <a:pPr marL="0" indent="0">
              <a:buFont typeface="Arial" charset="0"/>
              <a:buNone/>
            </a:pPr>
            <a:r>
              <a:rPr lang="en-US" smtClean="0"/>
              <a:t>WHAT IS VALUING? HOW DO WE DO IT WELL?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THEMES IN PRAGMATIST ETHICS</a:t>
            </a:r>
            <a:endParaRPr lang="en-US" dirty="0"/>
          </a:p>
        </p:txBody>
      </p:sp>
      <p:sp>
        <p:nvSpPr>
          <p:cNvPr id="16386" name="Content Placeholder 2"/>
          <p:cNvSpPr>
            <a:spLocks noGrp="1"/>
          </p:cNvSpPr>
          <p:nvPr>
            <p:ph idx="1"/>
          </p:nvPr>
        </p:nvSpPr>
        <p:spPr/>
        <p:txBody>
          <a:bodyPr/>
          <a:lstStyle/>
          <a:p>
            <a:pPr marL="0" indent="0">
              <a:buFont typeface="Arial" charset="0"/>
              <a:buNone/>
            </a:pPr>
            <a:r>
              <a:rPr lang="en-US" smtClean="0"/>
              <a:t>NO INVOCATION OF MYSTERIOUS “ETHICAL REALITY”</a:t>
            </a:r>
          </a:p>
          <a:p>
            <a:pPr marL="0" indent="0">
              <a:buFont typeface="Arial" charset="0"/>
              <a:buNone/>
            </a:pPr>
            <a:endParaRPr lang="en-US" smtClean="0"/>
          </a:p>
          <a:p>
            <a:pPr marL="0" indent="0">
              <a:buFont typeface="Arial" charset="0"/>
              <a:buNone/>
            </a:pPr>
            <a:r>
              <a:rPr lang="en-US" smtClean="0"/>
              <a:t>NO A PRIORI DISCLOSURE OF ETHICAL TRUTH</a:t>
            </a:r>
          </a:p>
          <a:p>
            <a:pPr marL="0" indent="0">
              <a:buFont typeface="Arial" charset="0"/>
              <a:buNone/>
            </a:pPr>
            <a:endParaRPr lang="en-US" smtClean="0"/>
          </a:p>
          <a:p>
            <a:pPr marL="0" indent="0">
              <a:buFont typeface="Arial" charset="0"/>
              <a:buNone/>
            </a:pPr>
            <a:r>
              <a:rPr lang="en-US" smtClean="0"/>
              <a:t>ETHICS IS PERMANENTLY UNFINISHED</a:t>
            </a:r>
          </a:p>
          <a:p>
            <a:pPr marL="0" indent="0">
              <a:buFont typeface="Arial" charset="0"/>
              <a:buNone/>
            </a:pPr>
            <a:endParaRPr lang="en-US" smtClean="0"/>
          </a:p>
          <a:p>
            <a:pPr marL="0" indent="0">
              <a:buFont typeface="Arial" charset="0"/>
              <a:buNone/>
            </a:pPr>
            <a:r>
              <a:rPr lang="en-US" smtClean="0"/>
              <a:t>“TRUTH HAPPENS TO AN IDEA” (JAMES)</a:t>
            </a:r>
          </a:p>
          <a:p>
            <a:pPr marL="0" indent="0">
              <a:buFont typeface="Arial" charset="0"/>
              <a:buNone/>
            </a:pPr>
            <a:endParaRPr lang="en-US" smtClean="0"/>
          </a:p>
          <a:p>
            <a:pPr marL="0" indent="0">
              <a:buFont typeface="Arial" charset="0"/>
              <a:buNone/>
            </a:pPr>
            <a:r>
              <a:rPr lang="en-US" smtClean="0"/>
              <a:t>“MORAL CONCEPTIONS GROW NATURALLY OUT OF THE VERY CONDITIONS OF HUMAN LIFE” (DEWEY)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PROPOSAL</a:t>
            </a:r>
            <a:endParaRPr lang="en-US" dirty="0"/>
          </a:p>
        </p:txBody>
      </p:sp>
      <p:sp>
        <p:nvSpPr>
          <p:cNvPr id="17410" name="Content Placeholder 2"/>
          <p:cNvSpPr>
            <a:spLocks noGrp="1"/>
          </p:cNvSpPr>
          <p:nvPr>
            <p:ph idx="1"/>
          </p:nvPr>
        </p:nvSpPr>
        <p:spPr/>
        <p:txBody>
          <a:bodyPr/>
          <a:lstStyle/>
          <a:p>
            <a:pPr marL="0" indent="0">
              <a:buFont typeface="Arial" charset="0"/>
              <a:buNone/>
            </a:pPr>
            <a:r>
              <a:rPr lang="en-US" smtClean="0"/>
              <a:t>UNDERSTAND VALUING BY CONSIDERING HOW HUMAN BEINGS CAME TO DO IT, AND HOW THEY AMEND THEIR WAYS OF DOING IT.</a:t>
            </a:r>
          </a:p>
          <a:p>
            <a:pPr marL="0" indent="0">
              <a:buFont typeface="Arial" charset="0"/>
              <a:buNone/>
            </a:pPr>
            <a:endParaRPr lang="en-US" smtClean="0"/>
          </a:p>
          <a:p>
            <a:pPr marL="0" indent="0">
              <a:buFont typeface="Arial" charset="0"/>
              <a:buNone/>
            </a:pPr>
            <a:r>
              <a:rPr lang="en-US" smtClean="0"/>
              <a:t>START FROM THE “CONDITIONS OF HUMAN LIFE”.</a:t>
            </a:r>
          </a:p>
          <a:p>
            <a:pPr marL="0" indent="0">
              <a:buFont typeface="Arial" charset="0"/>
              <a:buNone/>
            </a:pPr>
            <a:endParaRPr lang="en-US" smtClean="0"/>
          </a:p>
          <a:p>
            <a:pPr marL="0" indent="0">
              <a:buFont typeface="Arial" charset="0"/>
              <a:buNone/>
            </a:pPr>
            <a:r>
              <a:rPr lang="en-US" smtClean="0"/>
              <a:t>DEWEY IDENTIFIES THESE AS CONSISTING OF SOCIALITY AND INDIVIDUAL DESIRE.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THE LIVES OF PRE-ETHICAL HUMANS (HOMINIDS)</a:t>
            </a:r>
            <a:endParaRPr lang="en-US" dirty="0"/>
          </a:p>
        </p:txBody>
      </p:sp>
      <p:sp>
        <p:nvSpPr>
          <p:cNvPr id="18434" name="Content Placeholder 2"/>
          <p:cNvSpPr>
            <a:spLocks noGrp="1"/>
          </p:cNvSpPr>
          <p:nvPr>
            <p:ph idx="1"/>
          </p:nvPr>
        </p:nvSpPr>
        <p:spPr/>
        <p:txBody>
          <a:bodyPr/>
          <a:lstStyle/>
          <a:p>
            <a:pPr marL="0" indent="0">
              <a:buFont typeface="Arial" charset="0"/>
              <a:buNone/>
            </a:pPr>
            <a:r>
              <a:rPr lang="en-US" smtClean="0"/>
              <a:t>PROBABLY AKIN TO THOSE OF CONTEMPORARY CHIMPANZEES (SMALL GROUPS MIXED BY AGE AND SEX).</a:t>
            </a:r>
          </a:p>
          <a:p>
            <a:pPr marL="0" indent="0">
              <a:buFont typeface="Arial" charset="0"/>
              <a:buNone/>
            </a:pPr>
            <a:endParaRPr lang="en-US" smtClean="0"/>
          </a:p>
          <a:p>
            <a:pPr marL="0" indent="0">
              <a:buFont typeface="Arial" charset="0"/>
              <a:buNone/>
            </a:pPr>
            <a:r>
              <a:rPr lang="en-US" smtClean="0"/>
              <a:t>THIS FORM OF SOCIAL LIFE REQUIRES A CAPACITY FOR PSYCHOLOGICAL ALTRUISM (THE ABILITY TO IDENTIFY AND RESPOND TO THE DESIRES OF OTHERS).</a:t>
            </a:r>
          </a:p>
          <a:p>
            <a:pPr marL="0" indent="0">
              <a:buFont typeface="Arial" charset="0"/>
              <a:buNone/>
            </a:pPr>
            <a:endParaRPr lang="en-US" smtClean="0"/>
          </a:p>
          <a:p>
            <a:pPr marL="0" indent="0">
              <a:buFont typeface="Arial" charset="0"/>
              <a:buNone/>
            </a:pPr>
            <a:r>
              <a:rPr lang="en-US" smtClean="0"/>
              <a:t>IN CONTEMPORARY CHIMPS (AND PROBABLY AMONG OUR ANCESTORS) THIS CAPACITY WAS LIMITED.   IN CONSEQUENCE, COOPERATIVE BEHAVIOR WAS LIMITED TOO.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NORMATIVE GUIDANCE</a:t>
            </a:r>
            <a:endParaRPr lang="en-US" dirty="0"/>
          </a:p>
        </p:txBody>
      </p:sp>
      <p:sp>
        <p:nvSpPr>
          <p:cNvPr id="19458" name="Content Placeholder 2"/>
          <p:cNvSpPr>
            <a:spLocks noGrp="1"/>
          </p:cNvSpPr>
          <p:nvPr>
            <p:ph idx="1"/>
          </p:nvPr>
        </p:nvSpPr>
        <p:spPr/>
        <p:txBody>
          <a:bodyPr/>
          <a:lstStyle/>
          <a:p>
            <a:pPr marL="0" indent="0">
              <a:buFont typeface="Arial" charset="0"/>
              <a:buNone/>
            </a:pPr>
            <a:r>
              <a:rPr lang="en-US" smtClean="0"/>
              <a:t>THE WAY OUT</a:t>
            </a:r>
          </a:p>
          <a:p>
            <a:pPr marL="0" indent="0">
              <a:buFont typeface="Arial" charset="0"/>
              <a:buNone/>
            </a:pPr>
            <a:endParaRPr lang="en-US" smtClean="0"/>
          </a:p>
          <a:p>
            <a:pPr marL="547688" lvl="2" indent="0">
              <a:buFont typeface="Arial" charset="0"/>
              <a:buNone/>
            </a:pPr>
            <a:r>
              <a:rPr lang="en-US" smtClean="0"/>
              <a:t>A NEW ABILITY TO IDENTIFY PROBLEMATIC BEHAVIOR IN ADVANCE, AND TO CHECK IMPULSES</a:t>
            </a:r>
          </a:p>
          <a:p>
            <a:pPr marL="547688" lvl="2" indent="0">
              <a:buFont typeface="Arial" charset="0"/>
              <a:buNone/>
            </a:pPr>
            <a:endParaRPr lang="en-US" smtClean="0"/>
          </a:p>
          <a:p>
            <a:pPr marL="547688" lvl="2" indent="0">
              <a:buFont typeface="Arial" charset="0"/>
              <a:buNone/>
            </a:pPr>
            <a:r>
              <a:rPr lang="en-US" smtClean="0"/>
              <a:t>THE ABILITY TO REFLECT ON THAT FORM OF BEHAVIOR</a:t>
            </a:r>
          </a:p>
          <a:p>
            <a:pPr marL="547688" lvl="2" indent="0">
              <a:buFont typeface="Arial" charset="0"/>
              <a:buNone/>
            </a:pPr>
            <a:endParaRPr lang="en-US" smtClean="0"/>
          </a:p>
          <a:p>
            <a:pPr marL="547688" lvl="2" indent="0">
              <a:buFont typeface="Arial" charset="0"/>
              <a:buNone/>
            </a:pPr>
            <a:r>
              <a:rPr lang="en-US" smtClean="0"/>
              <a:t>AND TO DISCUSS IT WITH OTHERS</a:t>
            </a:r>
          </a:p>
          <a:p>
            <a:pPr marL="547688" lvl="2" indent="0">
              <a:buFont typeface="Arial" charset="0"/>
              <a:buNone/>
            </a:pPr>
            <a:endParaRPr lang="en-US" smtClean="0"/>
          </a:p>
          <a:p>
            <a:pPr marL="547688" lvl="2" indent="0">
              <a:buFont typeface="Arial" charset="0"/>
              <a:buNone/>
            </a:pPr>
            <a:endParaRPr lang="en-US" smtClean="0"/>
          </a:p>
          <a:p>
            <a:pPr marL="0" indent="0">
              <a:buFont typeface="Arial" charset="0"/>
              <a:buNone/>
            </a:pPr>
            <a:r>
              <a:rPr lang="en-US" smtClean="0"/>
              <a:t>RESULT – A SOCIAL ACTIVITY IN WHICH RULES FOR LIVING TOGETHER ARE FASHIONED (ALSO: METHODS OF ENFORCEMENT, INSPIRING STORIES)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AN EVOLVING ETHICAL AGENT</a:t>
            </a:r>
            <a:endParaRPr lang="en-US" dirty="0"/>
          </a:p>
        </p:txBody>
      </p:sp>
      <p:sp>
        <p:nvSpPr>
          <p:cNvPr id="20482" name="Content Placeholder 2"/>
          <p:cNvSpPr>
            <a:spLocks noGrp="1"/>
          </p:cNvSpPr>
          <p:nvPr>
            <p:ph idx="1"/>
          </p:nvPr>
        </p:nvSpPr>
        <p:spPr/>
        <p:txBody>
          <a:bodyPr/>
          <a:lstStyle/>
          <a:p>
            <a:pPr marL="0" indent="0">
              <a:buFont typeface="Arial" charset="0"/>
              <a:buNone/>
            </a:pPr>
            <a:r>
              <a:rPr lang="en-US" smtClean="0"/>
              <a:t>THE “MORAL POINT OF VIEW” IS A MYTH.</a:t>
            </a:r>
          </a:p>
          <a:p>
            <a:pPr marL="0" indent="0">
              <a:buFont typeface="Arial" charset="0"/>
              <a:buNone/>
            </a:pPr>
            <a:endParaRPr lang="en-US" smtClean="0"/>
          </a:p>
          <a:p>
            <a:pPr marL="0" indent="0">
              <a:buFont typeface="Arial" charset="0"/>
              <a:buNone/>
            </a:pPr>
            <a:r>
              <a:rPr lang="en-US" smtClean="0"/>
              <a:t>DEVICES OF ETHICAL MOTIVATION EVOLVE – A WELL-BUFFERED SYSTEM.</a:t>
            </a:r>
          </a:p>
          <a:p>
            <a:pPr marL="0" indent="0">
              <a:buFont typeface="Arial" charset="0"/>
              <a:buNone/>
            </a:pPr>
            <a:endParaRPr lang="en-US" smtClean="0"/>
          </a:p>
          <a:p>
            <a:pPr marL="0" indent="0">
              <a:buFont typeface="Arial" charset="0"/>
              <a:buNone/>
            </a:pPr>
            <a:r>
              <a:rPr lang="en-US" smtClean="0"/>
              <a:t>VIRTUOUS CYCLES:</a:t>
            </a:r>
          </a:p>
          <a:p>
            <a:pPr marL="0" indent="0">
              <a:buFont typeface="Arial" charset="0"/>
              <a:buNone/>
            </a:pPr>
            <a:endParaRPr lang="en-US" smtClean="0"/>
          </a:p>
          <a:p>
            <a:pPr marL="547688" lvl="2" indent="0">
              <a:buFont typeface="Arial" charset="0"/>
              <a:buNone/>
            </a:pPr>
            <a:r>
              <a:rPr lang="en-US" smtClean="0"/>
              <a:t>RULES/STORIES → MORE COOPERATION → REFINED SYMPATHY</a:t>
            </a:r>
          </a:p>
          <a:p>
            <a:pPr marL="547688" lvl="2" indent="0">
              <a:buFont typeface="Arial" charset="0"/>
              <a:buNone/>
            </a:pPr>
            <a:r>
              <a:rPr lang="en-US" smtClean="0"/>
              <a:t>			↑				↓</a:t>
            </a:r>
          </a:p>
          <a:p>
            <a:pPr marL="547688" lvl="2" indent="0">
              <a:buFont typeface="Arial" charset="0"/>
              <a:buNone/>
            </a:pPr>
            <a:r>
              <a:rPr lang="en-US" smtClean="0"/>
              <a:t>	NEW RULES/STORIES ← REFLECTION AND DISCUSSION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EMERGENT FEATURES OF ETHICAL LIFE</a:t>
            </a:r>
            <a:endParaRPr lang="en-US" dirty="0"/>
          </a:p>
        </p:txBody>
      </p:sp>
      <p:sp>
        <p:nvSpPr>
          <p:cNvPr id="21506" name="Content Placeholder 2"/>
          <p:cNvSpPr>
            <a:spLocks noGrp="1"/>
          </p:cNvSpPr>
          <p:nvPr>
            <p:ph idx="1"/>
          </p:nvPr>
        </p:nvSpPr>
        <p:spPr/>
        <p:txBody>
          <a:bodyPr/>
          <a:lstStyle/>
          <a:p>
            <a:pPr marL="0" indent="0">
              <a:buFont typeface="Arial" charset="0"/>
              <a:buNone/>
            </a:pPr>
            <a:r>
              <a:rPr lang="en-US" smtClean="0"/>
              <a:t>DIVISIONS OF LABOR</a:t>
            </a:r>
          </a:p>
          <a:p>
            <a:pPr marL="0" indent="0">
              <a:buFont typeface="Arial" charset="0"/>
              <a:buNone/>
            </a:pPr>
            <a:endParaRPr lang="en-US" smtClean="0"/>
          </a:p>
          <a:p>
            <a:pPr marL="0" indent="0">
              <a:buFont typeface="Arial" charset="0"/>
              <a:buNone/>
            </a:pPr>
            <a:r>
              <a:rPr lang="en-US" smtClean="0"/>
              <a:t>ROLES AND INSTITUTIONS</a:t>
            </a:r>
          </a:p>
          <a:p>
            <a:pPr marL="0" indent="0">
              <a:buFont typeface="Arial" charset="0"/>
              <a:buNone/>
            </a:pPr>
            <a:endParaRPr lang="en-US" smtClean="0"/>
          </a:p>
          <a:p>
            <a:pPr marL="0" indent="0">
              <a:buFont typeface="Arial" charset="0"/>
              <a:buNone/>
            </a:pPr>
            <a:r>
              <a:rPr lang="en-US" smtClean="0"/>
              <a:t>HIGHER-ORDER ALTRUISM</a:t>
            </a:r>
          </a:p>
          <a:p>
            <a:pPr marL="0" indent="0">
              <a:buFont typeface="Arial" charset="0"/>
              <a:buNone/>
            </a:pPr>
            <a:endParaRPr lang="en-US" smtClean="0"/>
          </a:p>
          <a:p>
            <a:pPr marL="0" indent="0">
              <a:buFont typeface="Arial" charset="0"/>
              <a:buNone/>
            </a:pPr>
            <a:endParaRPr lang="en-US" smtClean="0"/>
          </a:p>
          <a:p>
            <a:pPr marL="0" indent="0">
              <a:buFont typeface="Arial" charset="0"/>
              <a:buNone/>
            </a:pPr>
            <a:r>
              <a:rPr lang="en-US" smtClean="0"/>
              <a:t>A RICHER CONCEPTION OF THE GOOD LIFE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88</TotalTime>
  <Words>1035</Words>
  <Application>Microsoft Office PowerPoint</Application>
  <PresentationFormat>On-screen Show (4:3)</PresentationFormat>
  <Paragraphs>188</Paragraphs>
  <Slides>27</Slides>
  <Notes>0</Notes>
  <HiddenSlides>0</HiddenSlides>
  <MMClips>0</MMClips>
  <ScaleCrop>false</ScaleCrop>
  <HeadingPairs>
    <vt:vector size="6" baseType="variant">
      <vt:variant>
        <vt:lpstr>Fonts Used</vt:lpstr>
      </vt:variant>
      <vt:variant>
        <vt:i4>3</vt:i4>
      </vt:variant>
      <vt:variant>
        <vt:lpstr>Design Template</vt:lpstr>
      </vt:variant>
      <vt:variant>
        <vt:i4>5</vt:i4>
      </vt:variant>
      <vt:variant>
        <vt:lpstr>Slide Titles</vt:lpstr>
      </vt:variant>
      <vt:variant>
        <vt:i4>27</vt:i4>
      </vt:variant>
    </vt:vector>
  </HeadingPairs>
  <TitlesOfParts>
    <vt:vector size="35" baseType="lpstr">
      <vt:lpstr>Times New Roman</vt:lpstr>
      <vt:lpstr>Arial</vt:lpstr>
      <vt:lpstr>Calibri</vt:lpstr>
      <vt:lpstr>Clarity</vt:lpstr>
      <vt:lpstr>Clarity</vt:lpstr>
      <vt:lpstr>Clarity</vt:lpstr>
      <vt:lpstr>Clarity</vt:lpstr>
      <vt:lpstr>Clarity</vt:lpstr>
      <vt:lpstr>THE CENTRALITY OF VALUING</vt:lpstr>
      <vt:lpstr>MELIORATIVE PROJECTS</vt:lpstr>
      <vt:lpstr>UNFINISHED BUSINESS</vt:lpstr>
      <vt:lpstr>THEMES IN PRAGMATIST ETHICS</vt:lpstr>
      <vt:lpstr>PROPOSAL</vt:lpstr>
      <vt:lpstr>THE LIVES OF PRE-ETHICAL HUMANS (HOMINIDS)</vt:lpstr>
      <vt:lpstr>NORMATIVE GUIDANCE</vt:lpstr>
      <vt:lpstr>AN EVOLVING ETHICAL AGENT</vt:lpstr>
      <vt:lpstr>EMERGENT FEATURES OF ETHICAL LIFE</vt:lpstr>
      <vt:lpstr>INTERFERENCE</vt:lpstr>
      <vt:lpstr>5000 YEARS AGO</vt:lpstr>
      <vt:lpstr>THE HISTORICAL RECORD</vt:lpstr>
      <vt:lpstr>MORE EXAMPLES</vt:lpstr>
      <vt:lpstr>CAN WE MAKE SENSE OF PROGRESS?</vt:lpstr>
      <vt:lpstr>ETHICS AS SOCIAL TECHNOLOGY</vt:lpstr>
      <vt:lpstr>FUNCTIONAL CONFLICT</vt:lpstr>
      <vt:lpstr>ETHICAL TRUTH</vt:lpstr>
      <vt:lpstr>Slide 18</vt:lpstr>
      <vt:lpstr>ETHICAL PLURALISM</vt:lpstr>
      <vt:lpstr>A GENERAL THEORY OF VALUING</vt:lpstr>
      <vt:lpstr>THE PROJECT IS INESCAPABLE</vt:lpstr>
      <vt:lpstr>HOW TO GO ON?</vt:lpstr>
      <vt:lpstr>THE LIMITS OF PHILOSOPHY</vt:lpstr>
      <vt:lpstr>TWO PROPOSALS</vt:lpstr>
      <vt:lpstr>FEATURES OF THESE PROPOSALS</vt:lpstr>
      <vt:lpstr>WHY THIS IS PRAGMATISM</vt:lpstr>
      <vt:lpstr>CONCLUSION</vt:lpstr>
    </vt:vector>
  </TitlesOfParts>
  <Company>Wissenschaftskolleg zu Berlin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CENTRALITY OF VALUING</dc:title>
  <dc:creator>itservice</dc:creator>
  <cp:lastModifiedBy>Henrik Rydenfelt</cp:lastModifiedBy>
  <cp:revision>9</cp:revision>
  <dcterms:created xsi:type="dcterms:W3CDTF">2012-04-30T12:49:08Z</dcterms:created>
  <dcterms:modified xsi:type="dcterms:W3CDTF">2012-05-04T00:11:29Z</dcterms:modified>
</cp:coreProperties>
</file>