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0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56DA914-BEB2-48FE-A4A7-1327BB2A6539}" type="datetimeFigureOut">
              <a:rPr lang="en-US"/>
              <a:pPr>
                <a:defRPr/>
              </a:pPr>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39CC6F6-6BD8-454D-A44A-6B9DF40BD1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i-FI"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5B42A5-40EE-4CD4-84A5-2BDC93E20FC6}"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C5D9CEE9-AB4D-49A1-962F-04B203B7D467}" type="datetimeFigureOut">
              <a:rPr lang="en-US"/>
              <a:pPr>
                <a:defRPr/>
              </a:pPr>
              <a:t>5/4/2012</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13949D96-DCF0-4F3B-AFB0-04221D1498C9}"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58A1C5B3-2F82-4AE4-B8FD-CA26A9139BB0}" type="datetimeFigureOut">
              <a:rPr lang="en-US"/>
              <a:pPr>
                <a:defRPr/>
              </a:pPr>
              <a:t>5/4/2012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06CD757A-6036-4FFF-BA74-B7A1FF8D86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0AF8090F-705D-44FB-8A75-DD6F33B65AF5}" type="datetimeFigureOut">
              <a:rPr lang="en-US"/>
              <a:pPr>
                <a:defRPr/>
              </a:pPr>
              <a:t>5/4/2012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627B39DE-5F94-4795-B8FC-E619ED71C2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429CE089-DA83-4731-B0C7-B68630BF40CA}"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FD183870-FC1A-47FF-95C6-C91C4300EF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97CA22C1-DD71-48AC-A407-877B29249DBF}" type="datetimeFigureOut">
              <a:rPr lang="en-US"/>
              <a:pPr>
                <a:defRPr/>
              </a:pPr>
              <a:t>5/4/2012</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DA7C850-9B0D-4366-85A1-2C2B14FBA821}"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C23F0EEE-9B19-46B6-BAE5-8D15D0783600}" type="datetimeFigureOut">
              <a:rPr lang="en-US"/>
              <a:pPr>
                <a:defRPr/>
              </a:pPr>
              <a:t>5/4/2012</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B7B265B0-CD05-4EF2-8E9F-9C05C4DF7D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434DBA72-7AD0-4DE8-B987-8957792AACC1}" type="datetimeFigureOut">
              <a:rPr lang="en-US"/>
              <a:pPr>
                <a:defRPr/>
              </a:pPr>
              <a:t>5/4/2012</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341A13A-BEF6-438B-A701-70D4F327B0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6B7BDB4A-D993-41DD-AD49-A9348CD5CFBE}" type="datetimeFigureOut">
              <a:rPr lang="en-US"/>
              <a:pPr>
                <a:defRPr/>
              </a:pPr>
              <a:t>5/4/2012</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636A6409-83C7-434B-88F0-E76B652E7F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4CE76CF6-A39F-4D03-954B-2A64A9B687CC}" type="datetimeFigureOut">
              <a:rPr lang="en-US"/>
              <a:pPr>
                <a:defRPr/>
              </a:pPr>
              <a:t>5/4/2012</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95D58D93-71C1-4CFE-8976-9424D9A503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FE755E3E-C4A6-4E40-9F12-54E5AA8F6FCA}" type="datetimeFigureOut">
              <a:rPr lang="en-US"/>
              <a:pPr>
                <a:defRPr/>
              </a:pPr>
              <a:t>5/4/2012</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21AACF3-2F76-4C9A-A716-CA7806B8A855}"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C359F09-8DF7-428D-9BF3-6037A82360EF}" type="datetimeFigureOut">
              <a:rPr lang="en-US"/>
              <a:pPr>
                <a:defRPr/>
              </a:pPr>
              <a:t>5/4/2012</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88CF400A-1D4C-41DC-8E70-E0F453C931B3}"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B6D03B74-8EB8-4418-9C46-AFBFC0985212}" type="datetimeFigureOut">
              <a:rPr lang="en-US"/>
              <a:pPr>
                <a:defRPr/>
              </a:pPr>
              <a:t>5/4/2012</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39AF6310-4F0A-4845-912A-1A591DBC0432}"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83" r:id="rId7"/>
    <p:sldLayoutId id="2147483690" r:id="rId8"/>
    <p:sldLayoutId id="2147483691" r:id="rId9"/>
    <p:sldLayoutId id="2147483682" r:id="rId10"/>
    <p:sldLayoutId id="2147483681" r:id="rId11"/>
  </p:sldLayoutIdLst>
  <p:txStyles>
    <p:titleStyle>
      <a:lvl1pPr marL="53975" algn="r" rtl="0" fontAlgn="base">
        <a:spcBef>
          <a:spcPct val="0"/>
        </a:spcBef>
        <a:spcAft>
          <a:spcPct val="0"/>
        </a:spcAft>
        <a:defRPr sz="4600" kern="1200">
          <a:solidFill>
            <a:srgbClr val="F2DCAA"/>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F2DCAA"/>
          </a:solidFill>
          <a:latin typeface="Rockwell" pitchFamily="18" charset="0"/>
        </a:defRPr>
      </a:lvl2pPr>
      <a:lvl3pPr marL="53975" algn="r" rtl="0" fontAlgn="base">
        <a:spcBef>
          <a:spcPct val="0"/>
        </a:spcBef>
        <a:spcAft>
          <a:spcPct val="0"/>
        </a:spcAft>
        <a:defRPr sz="4600">
          <a:solidFill>
            <a:srgbClr val="F2DCAA"/>
          </a:solidFill>
          <a:latin typeface="Rockwell" pitchFamily="18" charset="0"/>
        </a:defRPr>
      </a:lvl3pPr>
      <a:lvl4pPr marL="53975" algn="r" rtl="0" fontAlgn="base">
        <a:spcBef>
          <a:spcPct val="0"/>
        </a:spcBef>
        <a:spcAft>
          <a:spcPct val="0"/>
        </a:spcAft>
        <a:defRPr sz="4600">
          <a:solidFill>
            <a:srgbClr val="F2DCAA"/>
          </a:solidFill>
          <a:latin typeface="Rockwell" pitchFamily="18" charset="0"/>
        </a:defRPr>
      </a:lvl4pPr>
      <a:lvl5pPr marL="53975" algn="r" rtl="0" fontAlgn="base">
        <a:spcBef>
          <a:spcPct val="0"/>
        </a:spcBef>
        <a:spcAft>
          <a:spcPct val="0"/>
        </a:spcAft>
        <a:defRPr sz="4600">
          <a:solidFill>
            <a:srgbClr val="F2DCAA"/>
          </a:solidFill>
          <a:latin typeface="Rockwell" pitchFamily="18" charset="0"/>
        </a:defRPr>
      </a:lvl5pPr>
      <a:lvl6pPr marL="511175" algn="r" rtl="0" fontAlgn="base">
        <a:spcBef>
          <a:spcPct val="0"/>
        </a:spcBef>
        <a:spcAft>
          <a:spcPct val="0"/>
        </a:spcAft>
        <a:defRPr sz="4600">
          <a:solidFill>
            <a:srgbClr val="F2DCAA"/>
          </a:solidFill>
          <a:latin typeface="Rockwell" pitchFamily="18" charset="0"/>
        </a:defRPr>
      </a:lvl6pPr>
      <a:lvl7pPr marL="968375" algn="r" rtl="0" fontAlgn="base">
        <a:spcBef>
          <a:spcPct val="0"/>
        </a:spcBef>
        <a:spcAft>
          <a:spcPct val="0"/>
        </a:spcAft>
        <a:defRPr sz="4600">
          <a:solidFill>
            <a:srgbClr val="F2DCAA"/>
          </a:solidFill>
          <a:latin typeface="Rockwell" pitchFamily="18" charset="0"/>
        </a:defRPr>
      </a:lvl7pPr>
      <a:lvl8pPr marL="1425575" algn="r" rtl="0" fontAlgn="base">
        <a:spcBef>
          <a:spcPct val="0"/>
        </a:spcBef>
        <a:spcAft>
          <a:spcPct val="0"/>
        </a:spcAft>
        <a:defRPr sz="4600">
          <a:solidFill>
            <a:srgbClr val="F2DCAA"/>
          </a:solidFill>
          <a:latin typeface="Rockwell" pitchFamily="18" charset="0"/>
        </a:defRPr>
      </a:lvl8pPr>
      <a:lvl9pPr marL="1882775" algn="r" rtl="0" fontAlgn="base">
        <a:spcBef>
          <a:spcPct val="0"/>
        </a:spcBef>
        <a:spcAft>
          <a:spcPct val="0"/>
        </a:spcAft>
        <a:defRPr sz="4600">
          <a:solidFill>
            <a:srgbClr val="F2DCAA"/>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C32D2E"/>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C32D2E"/>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C32D2E"/>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tx2">
                    <a:tint val="100000"/>
                    <a:shade val="90000"/>
                    <a:satMod val="250000"/>
                    <a:alpha val="100000"/>
                  </a:schemeClr>
                </a:solidFill>
              </a:rPr>
              <a:t>TRANSFORMING EPISTEMOLOGY</a:t>
            </a:r>
            <a:endParaRPr lang="en-US" dirty="0">
              <a:solidFill>
                <a:schemeClr val="tx2">
                  <a:tint val="100000"/>
                  <a:shade val="90000"/>
                  <a:satMod val="250000"/>
                  <a:alpha val="100000"/>
                </a:schemeClr>
              </a:solidFill>
            </a:endParaRPr>
          </a:p>
        </p:txBody>
      </p:sp>
      <p:sp>
        <p:nvSpPr>
          <p:cNvPr id="14338" name="Subtitle 2"/>
          <p:cNvSpPr>
            <a:spLocks noGrp="1"/>
          </p:cNvSpPr>
          <p:nvPr>
            <p:ph type="subTitle" idx="1"/>
          </p:nvPr>
        </p:nvSpPr>
        <p:spPr>
          <a:xfrm>
            <a:off x="2133600" y="2819400"/>
            <a:ext cx="6559550" cy="1752600"/>
          </a:xfrm>
        </p:spPr>
        <p:txBody>
          <a:bodyPr/>
          <a:lstStyle/>
          <a:p>
            <a:pPr>
              <a:spcBef>
                <a:spcPct val="0"/>
              </a:spcBef>
            </a:pPr>
            <a:endParaRPr lang="en-US" smtClean="0"/>
          </a:p>
          <a:p>
            <a:pPr>
              <a:spcBef>
                <a:spcPct val="0"/>
              </a:spcBef>
            </a:pPr>
            <a:endParaRPr lang="en-US" smtClean="0"/>
          </a:p>
          <a:p>
            <a:pPr>
              <a:spcBef>
                <a:spcPct val="0"/>
              </a:spcBef>
            </a:pPr>
            <a:r>
              <a:rPr lang="en-US" sz="2000" smtClean="0"/>
              <a:t>PHILIP KITCHER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POST-KUHNIAN CHALLENGES</a:t>
            </a:r>
            <a:endParaRPr lang="en-US" dirty="0">
              <a:solidFill>
                <a:schemeClr val="tx2">
                  <a:tint val="100000"/>
                  <a:shade val="90000"/>
                  <a:satMod val="250000"/>
                  <a:alpha val="100000"/>
                </a:schemeClr>
              </a:solidFill>
            </a:endParaRPr>
          </a:p>
        </p:txBody>
      </p:sp>
      <p:sp>
        <p:nvSpPr>
          <p:cNvPr id="23554" name="Content Placeholder 2"/>
          <p:cNvSpPr>
            <a:spLocks noGrp="1"/>
          </p:cNvSpPr>
          <p:nvPr>
            <p:ph idx="1"/>
          </p:nvPr>
        </p:nvSpPr>
        <p:spPr/>
        <p:txBody>
          <a:bodyPr/>
          <a:lstStyle/>
          <a:p>
            <a:pPr marL="0" indent="0">
              <a:buFont typeface="Wingdings 2" pitchFamily="18" charset="2"/>
              <a:buNone/>
            </a:pPr>
            <a:r>
              <a:rPr lang="en-US" smtClean="0"/>
              <a:t>LAVOISIER’S ACHIEVEMENT.</a:t>
            </a:r>
          </a:p>
          <a:p>
            <a:pPr marL="0" indent="0">
              <a:buFont typeface="Wingdings 2" pitchFamily="18" charset="2"/>
              <a:buNone/>
            </a:pPr>
            <a:endParaRPr lang="en-US" smtClean="0"/>
          </a:p>
          <a:p>
            <a:pPr marL="0" indent="0">
              <a:buFont typeface="Wingdings 2" pitchFamily="18" charset="2"/>
              <a:buNone/>
            </a:pPr>
            <a:r>
              <a:rPr lang="en-US" smtClean="0"/>
              <a:t>ELABORATION OF ALTERNATIVE ACCOUNTS OF CHEMICAL REACTIONS.</a:t>
            </a:r>
          </a:p>
          <a:p>
            <a:pPr marL="0" indent="0">
              <a:buFont typeface="Wingdings 2" pitchFamily="18" charset="2"/>
              <a:buNone/>
            </a:pPr>
            <a:endParaRPr lang="en-US" smtClean="0"/>
          </a:p>
          <a:p>
            <a:pPr marL="0" indent="0">
              <a:buFont typeface="Wingdings 2" pitchFamily="18" charset="2"/>
              <a:buNone/>
            </a:pPr>
            <a:r>
              <a:rPr lang="en-US" smtClean="0"/>
              <a:t>WHICH ARE THE IMPORTANT PROBLEMS?</a:t>
            </a:r>
          </a:p>
          <a:p>
            <a:pPr marL="0" indent="0">
              <a:buFont typeface="Wingdings 2" pitchFamily="18" charset="2"/>
              <a:buNone/>
            </a:pPr>
            <a:endParaRPr lang="en-US" smtClean="0"/>
          </a:p>
          <a:p>
            <a:pPr marL="0" indent="0">
              <a:buFont typeface="Wingdings 2" pitchFamily="18" charset="2"/>
              <a:buNone/>
            </a:pPr>
            <a:r>
              <a:rPr lang="en-US" smtClean="0"/>
              <a:t>WHEN HAS ENOUGH BEEN DONE?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CONCLUSION FROM THESE THREE DIFFICULTIES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marL="0" indent="0" fontAlgn="auto">
              <a:spcBef>
                <a:spcPts val="0"/>
              </a:spcBef>
              <a:spcAft>
                <a:spcPts val="0"/>
              </a:spcAft>
              <a:buFont typeface="Wingdings 2"/>
              <a:buNone/>
              <a:defRPr/>
            </a:pPr>
            <a:r>
              <a:rPr lang="en-US" dirty="0" smtClean="0"/>
              <a:t>THE RESIDUAL TASK OF METHODOLOGY, AS TRADITIONALLY CONCEIVED, LIES IN EXPOSING THE REASONABLENESS OF CERTAIN TRANSITIONS.</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PHILOSOPHY WORKS WITH A MIX OF TOOLS, SOME DRAWN FROM THE METHODOLOGICAL TRADITION, SOME FROM THE AREA OF INQUIRY UNDER STUDY.</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THIS IS THOROUGHLY PRAGMATIC.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ARE THERE OTHER EPISTEMOLOGICAL PROJECTS?</a:t>
            </a:r>
            <a:endParaRPr lang="en-US" dirty="0">
              <a:solidFill>
                <a:schemeClr val="tx2">
                  <a:tint val="100000"/>
                  <a:shade val="90000"/>
                  <a:satMod val="250000"/>
                  <a:alpha val="100000"/>
                </a:schemeClr>
              </a:solidFill>
            </a:endParaRPr>
          </a:p>
        </p:txBody>
      </p:sp>
      <p:sp>
        <p:nvSpPr>
          <p:cNvPr id="25602" name="Content Placeholder 2"/>
          <p:cNvSpPr>
            <a:spLocks noGrp="1"/>
          </p:cNvSpPr>
          <p:nvPr>
            <p:ph idx="1"/>
          </p:nvPr>
        </p:nvSpPr>
        <p:spPr/>
        <p:txBody>
          <a:bodyPr/>
          <a:lstStyle/>
          <a:p>
            <a:pPr marL="0" indent="0">
              <a:buFont typeface="Wingdings 2" pitchFamily="18" charset="2"/>
              <a:buNone/>
            </a:pPr>
            <a:r>
              <a:rPr lang="en-US" b="1" smtClean="0"/>
              <a:t>NOT</a:t>
            </a:r>
            <a:r>
              <a:rPr lang="en-US" smtClean="0"/>
              <a:t>: MANY TRADITIONAL FORMS OF SKEPTICISM, ANALYSES OF ‘S KNOWS THAT p’, INTERNALISM, FOUNDATIONALISM, ETC. ETC.</a:t>
            </a:r>
          </a:p>
          <a:p>
            <a:pPr marL="0" indent="0">
              <a:buFont typeface="Wingdings 2" pitchFamily="18" charset="2"/>
              <a:buNone/>
            </a:pPr>
            <a:endParaRPr lang="en-US" b="1" smtClean="0"/>
          </a:p>
          <a:p>
            <a:pPr marL="0" indent="0">
              <a:buFont typeface="Wingdings 2" pitchFamily="18" charset="2"/>
              <a:buNone/>
            </a:pPr>
            <a:r>
              <a:rPr lang="en-US" b="1" smtClean="0"/>
              <a:t>BUT</a:t>
            </a:r>
            <a:r>
              <a:rPr lang="en-US" smtClean="0"/>
              <a:t>: ISSUES ABOUT GOALS – AND ABOUT INQUIRY AS A </a:t>
            </a:r>
            <a:r>
              <a:rPr lang="en-US" b="1" smtClean="0"/>
              <a:t>COLLECTIVE</a:t>
            </a:r>
            <a:r>
              <a:rPr lang="en-US" smtClean="0"/>
              <a:t> ENTERPRISE.</a:t>
            </a:r>
            <a:endParaRPr lang="en-US"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TRUTH</a:t>
            </a:r>
            <a:endParaRPr lang="en-US" dirty="0">
              <a:solidFill>
                <a:schemeClr val="tx2">
                  <a:tint val="100000"/>
                  <a:shade val="90000"/>
                  <a:satMod val="250000"/>
                  <a:alpha val="100000"/>
                </a:schemeClr>
              </a:solidFill>
            </a:endParaRPr>
          </a:p>
        </p:txBody>
      </p:sp>
      <p:sp>
        <p:nvSpPr>
          <p:cNvPr id="26626" name="Content Placeholder 2"/>
          <p:cNvSpPr>
            <a:spLocks noGrp="1"/>
          </p:cNvSpPr>
          <p:nvPr>
            <p:ph idx="1"/>
          </p:nvPr>
        </p:nvSpPr>
        <p:spPr/>
        <p:txBody>
          <a:bodyPr/>
          <a:lstStyle/>
          <a:p>
            <a:pPr marL="0" indent="0">
              <a:buFont typeface="Wingdings 2" pitchFamily="18" charset="2"/>
              <a:buNone/>
            </a:pPr>
            <a:r>
              <a:rPr lang="en-US" smtClean="0"/>
              <a:t>ONE OBVIOUS SUGGESTION ABOUT GOALS: INDIVIDUAL BELIEF SYSTEMS SHOULD BE MODIFIED SO AS TO BE CLOSER TO THE TRUTH.</a:t>
            </a:r>
          </a:p>
          <a:p>
            <a:pPr marL="0" indent="0">
              <a:buFont typeface="Wingdings 2" pitchFamily="18" charset="2"/>
              <a:buNone/>
            </a:pPr>
            <a:endParaRPr lang="en-US" smtClean="0"/>
          </a:p>
          <a:p>
            <a:pPr marL="0" indent="0">
              <a:buFont typeface="Wingdings 2" pitchFamily="18" charset="2"/>
              <a:buNone/>
            </a:pPr>
            <a:r>
              <a:rPr lang="en-US" smtClean="0"/>
              <a:t>SHOULD PRAGMATISTS USE THIS TYPE OF LANGUAGE?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RELUCTANCE</a:t>
            </a:r>
            <a:endParaRPr lang="en-US" dirty="0">
              <a:solidFill>
                <a:schemeClr val="tx2">
                  <a:tint val="100000"/>
                  <a:shade val="90000"/>
                  <a:satMod val="250000"/>
                  <a:alpha val="100000"/>
                </a:schemeClr>
              </a:solidFill>
            </a:endParaRPr>
          </a:p>
        </p:txBody>
      </p:sp>
      <p:sp>
        <p:nvSpPr>
          <p:cNvPr id="27650" name="Content Placeholder 2"/>
          <p:cNvSpPr>
            <a:spLocks noGrp="1"/>
          </p:cNvSpPr>
          <p:nvPr>
            <p:ph idx="1"/>
          </p:nvPr>
        </p:nvSpPr>
        <p:spPr/>
        <p:txBody>
          <a:bodyPr/>
          <a:lstStyle/>
          <a:p>
            <a:pPr marL="0" indent="0">
              <a:buFont typeface="Wingdings 2" pitchFamily="18" charset="2"/>
              <a:buNone/>
            </a:pPr>
            <a:r>
              <a:rPr lang="en-US" smtClean="0"/>
              <a:t>MANY PRAGMSTISTS, OLD AND NEW, HAVE BEEN WORRIED ABOUT TALK OF TRUTH – PARTICULARLY ABOUT CORRESPONDENCE TRUTH.</a:t>
            </a:r>
          </a:p>
          <a:p>
            <a:pPr marL="0" indent="0">
              <a:buFont typeface="Wingdings 2" pitchFamily="18" charset="2"/>
              <a:buNone/>
            </a:pPr>
            <a:endParaRPr lang="en-US" smtClean="0"/>
          </a:p>
          <a:p>
            <a:pPr marL="0" indent="0">
              <a:buFont typeface="Wingdings 2" pitchFamily="18" charset="2"/>
              <a:buNone/>
            </a:pPr>
            <a:r>
              <a:rPr lang="en-US" smtClean="0"/>
              <a:t>PRAGMATISTS SHOULD ALSO ADMIT THAT TALK OF TRUTH MAY GO DIFFERENTLY IN DIFFERENT DOMAINS (ETHICS, MATHEMATICS).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BUT …</a:t>
            </a:r>
            <a:endParaRPr lang="en-US" dirty="0">
              <a:solidFill>
                <a:schemeClr val="tx2">
                  <a:tint val="100000"/>
                  <a:shade val="90000"/>
                  <a:satMod val="250000"/>
                  <a:alpha val="100000"/>
                </a:schemeClr>
              </a:solidFill>
            </a:endParaRPr>
          </a:p>
        </p:txBody>
      </p:sp>
      <p:sp>
        <p:nvSpPr>
          <p:cNvPr id="28674" name="Content Placeholder 2"/>
          <p:cNvSpPr>
            <a:spLocks noGrp="1"/>
          </p:cNvSpPr>
          <p:nvPr>
            <p:ph idx="1"/>
          </p:nvPr>
        </p:nvSpPr>
        <p:spPr/>
        <p:txBody>
          <a:bodyPr/>
          <a:lstStyle/>
          <a:p>
            <a:pPr marL="0" indent="0">
              <a:buFont typeface="Wingdings 2" pitchFamily="18" charset="2"/>
              <a:buNone/>
            </a:pPr>
            <a:r>
              <a:rPr lang="en-US" smtClean="0"/>
              <a:t>ABSTINENCE FROM TALK OF TRUTH LEAVES PRAGMATISM TOO CLOSE TO IDEALISM AND/OR CONSTRUCTIVISM.</a:t>
            </a:r>
          </a:p>
          <a:p>
            <a:pPr marL="0" indent="0">
              <a:buFont typeface="Wingdings 2" pitchFamily="18" charset="2"/>
              <a:buNone/>
            </a:pPr>
            <a:endParaRPr lang="en-US" smtClean="0"/>
          </a:p>
          <a:p>
            <a:pPr marL="0" indent="0">
              <a:buFont typeface="Wingdings 2" pitchFamily="18" charset="2"/>
              <a:buNone/>
            </a:pPr>
            <a:r>
              <a:rPr lang="en-US" smtClean="0"/>
              <a:t>JAMES AND DEWEY OPPOSED BAD (PRE-TARSKIAN) </a:t>
            </a:r>
            <a:r>
              <a:rPr lang="en-US" i="1" smtClean="0"/>
              <a:t>THEORIES</a:t>
            </a:r>
            <a:r>
              <a:rPr lang="en-US" smtClean="0"/>
              <a:t> OF TRUTH.</a:t>
            </a:r>
          </a:p>
          <a:p>
            <a:pPr marL="0" indent="0">
              <a:buFont typeface="Wingdings 2" pitchFamily="18" charset="2"/>
              <a:buNone/>
            </a:pPr>
            <a:endParaRPr lang="en-US" smtClean="0"/>
          </a:p>
          <a:p>
            <a:pPr marL="0" indent="0">
              <a:buFont typeface="Wingdings 2" pitchFamily="18" charset="2"/>
              <a:buNone/>
            </a:pPr>
            <a:r>
              <a:rPr lang="en-US" smtClean="0"/>
              <a:t>AFTER TARSKI, WE CAN RECLAIM JAMES’ “ORDINARY CONCEPTION”.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NEVERTHELESS …</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marL="0" indent="0" fontAlgn="auto">
              <a:spcBef>
                <a:spcPts val="0"/>
              </a:spcBef>
              <a:spcAft>
                <a:spcPts val="0"/>
              </a:spcAft>
              <a:buFont typeface="Wingdings 2"/>
              <a:buNone/>
              <a:defRPr/>
            </a:pPr>
            <a:r>
              <a:rPr lang="en-US" dirty="0" smtClean="0"/>
              <a:t>TRUTH IS NOT THE GOAL OF INQUIRY.</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HUMAN BEINGS ARE FINITE – THE WHOLE TRUTH IS AN IMPOSSIBLE DREAM.</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WHAT WE AIM AT IS </a:t>
            </a:r>
            <a:r>
              <a:rPr lang="en-US" i="1" dirty="0" smtClean="0"/>
              <a:t>SIGNIFICANT</a:t>
            </a:r>
            <a:r>
              <a:rPr lang="en-US" dirty="0" smtClean="0"/>
              <a:t> TRUTH.</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OR SIGNIFICANT STATEMENTS CLOSE ENOUGH TO THE TRUTH FOR OUR PURPOSES.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IN WHAT LANGUAGE?</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marL="0" indent="0" fontAlgn="auto">
              <a:spcBef>
                <a:spcPts val="0"/>
              </a:spcBef>
              <a:spcAft>
                <a:spcPts val="0"/>
              </a:spcAft>
              <a:buFont typeface="Wingdings 2"/>
              <a:buNone/>
              <a:defRPr/>
            </a:pPr>
            <a:r>
              <a:rPr lang="en-US" dirty="0" smtClean="0"/>
              <a:t>CLASSICAL PRAGMATISTS RIGHTLY INSISTED ON THE PLURALITY OF WAYS OF CONCEPTUALIZING REALITY (= THAT WHICH IS INDEPENDENT OF US).</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THE WORLD OF OBJECTS (IN WHICH WE LIVE) IS FORMED IN PART BY THE BOUNDARIES WE DRAW.</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THESE, TOO, ARE SHAPED BY OUR CAPACITIES AND EVOLVING PROJECTS.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THE COLLECTIVE DIMENSION OF SIGNIFICANCE </a:t>
            </a:r>
            <a:endParaRPr lang="en-US" dirty="0">
              <a:solidFill>
                <a:schemeClr val="tx2">
                  <a:tint val="100000"/>
                  <a:shade val="90000"/>
                  <a:satMod val="250000"/>
                  <a:alpha val="100000"/>
                </a:schemeClr>
              </a:solidFill>
            </a:endParaRPr>
          </a:p>
        </p:txBody>
      </p:sp>
      <p:sp>
        <p:nvSpPr>
          <p:cNvPr id="31746" name="Content Placeholder 2"/>
          <p:cNvSpPr>
            <a:spLocks noGrp="1"/>
          </p:cNvSpPr>
          <p:nvPr>
            <p:ph idx="1"/>
          </p:nvPr>
        </p:nvSpPr>
        <p:spPr/>
        <p:txBody>
          <a:bodyPr/>
          <a:lstStyle/>
          <a:p>
            <a:pPr marL="0" indent="0">
              <a:buFont typeface="Wingdings 2" pitchFamily="18" charset="2"/>
              <a:buNone/>
            </a:pPr>
            <a:r>
              <a:rPr lang="en-US" smtClean="0"/>
              <a:t>A QUESTION IS SIGNIFICANT IF IT WOULD BE ENDORSED IN AN IDEAL DISCUSSION.</a:t>
            </a:r>
          </a:p>
          <a:p>
            <a:pPr marL="0" indent="0">
              <a:buFont typeface="Wingdings 2" pitchFamily="18" charset="2"/>
              <a:buNone/>
            </a:pPr>
            <a:endParaRPr lang="en-US" smtClean="0"/>
          </a:p>
          <a:p>
            <a:pPr marL="0" indent="0">
              <a:buFont typeface="Wingdings 2" pitchFamily="18" charset="2"/>
              <a:buNone/>
            </a:pPr>
            <a:r>
              <a:rPr lang="en-US" smtClean="0"/>
              <a:t>IDEAL DISCUSSIONS INVOLVE:</a:t>
            </a:r>
          </a:p>
          <a:p>
            <a:pPr marL="0" indent="0">
              <a:buFont typeface="Wingdings 2" pitchFamily="18" charset="2"/>
              <a:buNone/>
            </a:pPr>
            <a:endParaRPr lang="en-US" smtClean="0"/>
          </a:p>
          <a:p>
            <a:pPr marL="712788" lvl="3" indent="0">
              <a:buFont typeface="Wingdings 2" pitchFamily="18" charset="2"/>
              <a:buNone/>
            </a:pPr>
            <a:r>
              <a:rPr lang="en-US" smtClean="0"/>
              <a:t>FULL REPRESENTATION OF PERSPECTIVES</a:t>
            </a:r>
          </a:p>
          <a:p>
            <a:pPr marL="712788" lvl="3" indent="0">
              <a:buFont typeface="Wingdings 2" pitchFamily="18" charset="2"/>
              <a:buNone/>
            </a:pPr>
            <a:r>
              <a:rPr lang="en-US" smtClean="0"/>
              <a:t>TUTORING OF PERSPECTIVES TO REMOVE IDENTIFIABLE ERRORS</a:t>
            </a:r>
          </a:p>
          <a:p>
            <a:pPr marL="712788" lvl="3" indent="0">
              <a:buFont typeface="Wingdings 2" pitchFamily="18" charset="2"/>
              <a:buNone/>
            </a:pPr>
            <a:r>
              <a:rPr lang="en-US" smtClean="0"/>
              <a:t>MUTUAL ENGAGEMENT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THE COLLECTIVE IDEAL</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marL="0" indent="0" fontAlgn="auto">
              <a:spcBef>
                <a:spcPts val="0"/>
              </a:spcBef>
              <a:spcAft>
                <a:spcPts val="0"/>
              </a:spcAft>
              <a:buFont typeface="Wingdings 2"/>
              <a:buNone/>
              <a:defRPr/>
            </a:pPr>
            <a:r>
              <a:rPr lang="en-US" dirty="0" smtClean="0"/>
              <a:t>COLLECTIVE INQUIRY AIMS AT</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A STATE IN WHICH SIGNIFICANT QUESTIONS ARE ANSWERED</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WHERE THE ANSWERS ARE TRUE – OR TRUE ENOUGH TO SUIT THE PURPOSES OF THOSE WHO NEED THEM</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AND WHERE THE ANSWERS ARE AVAILABLE TO THOSE WHO NEED THEM.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A MELIORATIVE VENTURE</a:t>
            </a:r>
            <a:endParaRPr lang="en-US" dirty="0">
              <a:solidFill>
                <a:schemeClr val="tx2">
                  <a:tint val="100000"/>
                  <a:shade val="90000"/>
                  <a:satMod val="250000"/>
                  <a:alpha val="100000"/>
                </a:schemeClr>
              </a:solidFill>
            </a:endParaRPr>
          </a:p>
        </p:txBody>
      </p:sp>
      <p:sp>
        <p:nvSpPr>
          <p:cNvPr id="15362" name="Content Placeholder 2"/>
          <p:cNvSpPr>
            <a:spLocks noGrp="1"/>
          </p:cNvSpPr>
          <p:nvPr>
            <p:ph idx="1"/>
          </p:nvPr>
        </p:nvSpPr>
        <p:spPr/>
        <p:txBody>
          <a:bodyPr/>
          <a:lstStyle/>
          <a:p>
            <a:pPr marL="0" indent="0">
              <a:buFont typeface="Wingdings 2" pitchFamily="18" charset="2"/>
              <a:buNone/>
            </a:pPr>
            <a:endParaRPr lang="en-US" smtClean="0"/>
          </a:p>
          <a:p>
            <a:pPr marL="0" indent="0">
              <a:buFont typeface="Wingdings 2" pitchFamily="18" charset="2"/>
              <a:buNone/>
            </a:pPr>
            <a:r>
              <a:rPr lang="en-US" smtClean="0"/>
              <a:t>PHILOSOPHICAL REFLECTIONS ON KNOWLEDGE HAVE THE GOAL OF MAKING INQUIRY GO BETTER.</a:t>
            </a:r>
          </a:p>
          <a:p>
            <a:pPr marL="0" indent="0">
              <a:buFont typeface="Wingdings 2" pitchFamily="18" charset="2"/>
              <a:buNone/>
            </a:pPr>
            <a:endParaRPr lang="en-US" smtClean="0"/>
          </a:p>
          <a:p>
            <a:pPr marL="0" indent="0">
              <a:buFont typeface="Wingdings 2" pitchFamily="18" charset="2"/>
              <a:buNone/>
            </a:pPr>
            <a:r>
              <a:rPr lang="en-US" smtClean="0"/>
              <a:t>WHAT DOES IT MEAN FOR INQUIRY TO GO BETTER?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COLLECTIVE METHODOLOGY</a:t>
            </a:r>
            <a:endParaRPr lang="en-US" dirty="0">
              <a:solidFill>
                <a:schemeClr val="tx2">
                  <a:tint val="100000"/>
                  <a:shade val="90000"/>
                  <a:satMod val="250000"/>
                  <a:alpha val="100000"/>
                </a:schemeClr>
              </a:solidFill>
            </a:endParaRPr>
          </a:p>
        </p:txBody>
      </p:sp>
      <p:sp>
        <p:nvSpPr>
          <p:cNvPr id="33794" name="Content Placeholder 2"/>
          <p:cNvSpPr>
            <a:spLocks noGrp="1"/>
          </p:cNvSpPr>
          <p:nvPr>
            <p:ph idx="1"/>
          </p:nvPr>
        </p:nvSpPr>
        <p:spPr/>
        <p:txBody>
          <a:bodyPr/>
          <a:lstStyle/>
          <a:p>
            <a:pPr marL="0" indent="0">
              <a:buFont typeface="Wingdings 2" pitchFamily="18" charset="2"/>
              <a:buNone/>
            </a:pPr>
            <a:r>
              <a:rPr lang="en-US" smtClean="0"/>
              <a:t>AIMS AT IDENTIFYING RELIABLE METHODS FOR ANSWERING SIGNIFICANT QUESTIONS.</a:t>
            </a:r>
          </a:p>
          <a:p>
            <a:pPr marL="0" indent="0">
              <a:buFont typeface="Wingdings 2" pitchFamily="18" charset="2"/>
              <a:buNone/>
            </a:pPr>
            <a:endParaRPr lang="en-US" smtClean="0"/>
          </a:p>
          <a:p>
            <a:pPr marL="0" indent="0">
              <a:buFont typeface="Wingdings 2" pitchFamily="18" charset="2"/>
              <a:buNone/>
            </a:pPr>
            <a:r>
              <a:rPr lang="en-US" smtClean="0"/>
              <a:t>HOW SHOULD COLLECTIVE INQUIRY BE PURSUED TO MAKE IT AS RELIABLE AND AS EFFICIENT AS POSSIBLE?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BEYOND THAT …</a:t>
            </a:r>
            <a:endParaRPr lang="en-US" dirty="0">
              <a:solidFill>
                <a:schemeClr val="tx2">
                  <a:tint val="100000"/>
                  <a:shade val="90000"/>
                  <a:satMod val="250000"/>
                  <a:alpha val="100000"/>
                </a:schemeClr>
              </a:solidFill>
            </a:endParaRPr>
          </a:p>
        </p:txBody>
      </p:sp>
      <p:sp>
        <p:nvSpPr>
          <p:cNvPr id="34818" name="Content Placeholder 2"/>
          <p:cNvSpPr>
            <a:spLocks noGrp="1"/>
          </p:cNvSpPr>
          <p:nvPr>
            <p:ph idx="1"/>
          </p:nvPr>
        </p:nvSpPr>
        <p:spPr/>
        <p:txBody>
          <a:bodyPr/>
          <a:lstStyle/>
          <a:p>
            <a:pPr marL="0" indent="0">
              <a:buFont typeface="Wingdings 2" pitchFamily="18" charset="2"/>
              <a:buNone/>
            </a:pPr>
            <a:r>
              <a:rPr lang="en-US" smtClean="0"/>
              <a:t>THE COLLECTIVE IDEAL DEMANDS ATTENTION TO:</a:t>
            </a:r>
          </a:p>
          <a:p>
            <a:pPr marL="0" indent="0">
              <a:buFont typeface="Wingdings 2" pitchFamily="18" charset="2"/>
              <a:buNone/>
            </a:pPr>
            <a:endParaRPr lang="en-US" smtClean="0"/>
          </a:p>
          <a:p>
            <a:pPr marL="0" indent="0">
              <a:buFont typeface="Wingdings 2" pitchFamily="18" charset="2"/>
              <a:buNone/>
            </a:pPr>
            <a:r>
              <a:rPr lang="en-US" smtClean="0"/>
              <a:t>FOCUSING ON SIGNIFICANT QUESTIONS</a:t>
            </a:r>
          </a:p>
          <a:p>
            <a:pPr marL="0" indent="0">
              <a:buFont typeface="Wingdings 2" pitchFamily="18" charset="2"/>
              <a:buNone/>
            </a:pPr>
            <a:endParaRPr lang="en-US" smtClean="0"/>
          </a:p>
          <a:p>
            <a:pPr marL="0" indent="0">
              <a:buFont typeface="Wingdings 2" pitchFamily="18" charset="2"/>
              <a:buNone/>
            </a:pPr>
            <a:r>
              <a:rPr lang="en-US" smtClean="0"/>
              <a:t>TRANSMITTING THE ANSWERS.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A DEWEYAN THEME</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5943600" cy="4525962"/>
          </a:xfrm>
        </p:spPr>
        <p:txBody>
          <a:bodyPr>
            <a:normAutofit lnSpcReduction="10000"/>
          </a:bodyPr>
          <a:lstStyle/>
          <a:p>
            <a:pPr marL="0" indent="0" fontAlgn="auto">
              <a:spcBef>
                <a:spcPts val="0"/>
              </a:spcBef>
              <a:spcAft>
                <a:spcPts val="0"/>
              </a:spcAft>
              <a:buFont typeface="Wingdings 2"/>
              <a:buNone/>
              <a:defRPr/>
            </a:pPr>
            <a:r>
              <a:rPr lang="en-US" sz="2800" dirty="0" smtClean="0"/>
              <a:t>THE MEANING OF SCIENCE, IN TERMS OF KNOWLEDGE OF THE ACTUAL, MAY WELL BE LEFT TO SCIENCE ITSELF.   ITS MEANING IN TERMS OF THE GREAT HUMAN USES TO WHICH IT MAY BE PUT, ITS MEANING IN THE SERVICE OF POSSIBILITIES OF SECURE VALUE, OFFERS A FIELD FOR EXPLORATION WHICH CRIES OUT FROM VERY EMPTINESS.  (QC 248)</a:t>
            </a:r>
            <a:endParaRPr lang="en-US" sz="2800" dirty="0"/>
          </a:p>
        </p:txBody>
      </p:sp>
      <p:pic>
        <p:nvPicPr>
          <p:cNvPr id="35843" name="Picture 2" descr="http://t0.gstatic.com/images?q=tbn:ANd9GcSh1UhnThfeMzH8tbJ6OlHK1YmG9abTa64HrR3AyKyazHj9Irr8Nw"/>
          <p:cNvPicPr>
            <a:picLocks noChangeAspect="1" noChangeArrowheads="1"/>
          </p:cNvPicPr>
          <p:nvPr/>
        </p:nvPicPr>
        <p:blipFill>
          <a:blip r:embed="rId2"/>
          <a:srcRect/>
          <a:stretch>
            <a:fillRect/>
          </a:stretch>
        </p:blipFill>
        <p:spPr bwMode="auto">
          <a:xfrm>
            <a:off x="6629400" y="2133600"/>
            <a:ext cx="1990725"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SOCIAL EPISTEMOLOGY  I:</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WITHIN INQUIRY</a:t>
            </a:r>
            <a:endParaRPr lang="en-US" dirty="0">
              <a:solidFill>
                <a:schemeClr val="tx2">
                  <a:tint val="100000"/>
                  <a:shade val="90000"/>
                  <a:satMod val="250000"/>
                  <a:alpha val="100000"/>
                </a:schemeClr>
              </a:solidFill>
            </a:endParaRPr>
          </a:p>
        </p:txBody>
      </p:sp>
      <p:sp>
        <p:nvSpPr>
          <p:cNvPr id="36866" name="Content Placeholder 2"/>
          <p:cNvSpPr>
            <a:spLocks noGrp="1"/>
          </p:cNvSpPr>
          <p:nvPr>
            <p:ph idx="1"/>
          </p:nvPr>
        </p:nvSpPr>
        <p:spPr/>
        <p:txBody>
          <a:bodyPr/>
          <a:lstStyle/>
          <a:p>
            <a:pPr marL="0" indent="0">
              <a:buFont typeface="Wingdings 2" pitchFamily="18" charset="2"/>
              <a:buNone/>
            </a:pPr>
            <a:r>
              <a:rPr lang="en-US" smtClean="0"/>
              <a:t>DIVISION OF EFFORT WITHIN A RESEARCH COMMUNITY</a:t>
            </a:r>
          </a:p>
          <a:p>
            <a:pPr marL="0" indent="0">
              <a:buFont typeface="Wingdings 2" pitchFamily="18" charset="2"/>
              <a:buNone/>
            </a:pPr>
            <a:endParaRPr lang="en-US" smtClean="0"/>
          </a:p>
          <a:p>
            <a:pPr marL="0" indent="0">
              <a:buFont typeface="Wingdings 2" pitchFamily="18" charset="2"/>
              <a:buNone/>
            </a:pPr>
            <a:r>
              <a:rPr lang="en-US" smtClean="0"/>
              <a:t>DIVISION OF STRATEGY</a:t>
            </a:r>
          </a:p>
          <a:p>
            <a:pPr marL="0" indent="0">
              <a:buFont typeface="Wingdings 2" pitchFamily="18" charset="2"/>
              <a:buNone/>
            </a:pPr>
            <a:endParaRPr lang="en-US" smtClean="0"/>
          </a:p>
          <a:p>
            <a:pPr marL="0" indent="0">
              <a:buFont typeface="Wingdings 2" pitchFamily="18" charset="2"/>
              <a:buNone/>
            </a:pPr>
            <a:r>
              <a:rPr lang="en-US" smtClean="0"/>
              <a:t>DIVISION OF ROLE</a:t>
            </a:r>
          </a:p>
          <a:p>
            <a:pPr marL="0" indent="0">
              <a:buFont typeface="Wingdings 2" pitchFamily="18" charset="2"/>
              <a:buNone/>
            </a:pPr>
            <a:endParaRPr lang="en-US" smtClean="0"/>
          </a:p>
          <a:p>
            <a:pPr marL="0" indent="0">
              <a:buFont typeface="Wingdings 2" pitchFamily="18" charset="2"/>
              <a:buNone/>
            </a:pPr>
            <a:r>
              <a:rPr lang="en-US" smtClean="0"/>
              <a:t>COOPERATION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THE DIVISION OF </a:t>
            </a:r>
            <a:r>
              <a:rPr lang="en-US" b="1" dirty="0" smtClean="0">
                <a:solidFill>
                  <a:schemeClr val="tx2">
                    <a:tint val="100000"/>
                    <a:shade val="90000"/>
                    <a:satMod val="250000"/>
                    <a:alpha val="100000"/>
                  </a:schemeClr>
                </a:solidFill>
              </a:rPr>
              <a:t>COGNITIVE</a:t>
            </a:r>
            <a:r>
              <a:rPr lang="en-US" dirty="0" smtClean="0">
                <a:solidFill>
                  <a:schemeClr val="tx2">
                    <a:tint val="100000"/>
                    <a:shade val="90000"/>
                    <a:satMod val="250000"/>
                    <a:alpha val="100000"/>
                  </a:schemeClr>
                </a:solidFill>
              </a:rPr>
              <a:t> LABOR</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marL="0" indent="0" fontAlgn="auto">
              <a:spcBef>
                <a:spcPts val="0"/>
              </a:spcBef>
              <a:spcAft>
                <a:spcPts val="0"/>
              </a:spcAft>
              <a:buFont typeface="Wingdings 2"/>
              <a:buNone/>
              <a:defRPr/>
            </a:pPr>
            <a:r>
              <a:rPr lang="en-US" dirty="0" smtClean="0"/>
              <a:t>THIS OBTAINS </a:t>
            </a:r>
            <a:r>
              <a:rPr lang="en-US" i="1" dirty="0" smtClean="0"/>
              <a:t>WITHIN</a:t>
            </a:r>
            <a:r>
              <a:rPr lang="en-US" dirty="0" smtClean="0"/>
              <a:t> AN AREA OF RESEARCH</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IN THE ATTEMPT TO SOLVE PROBLEMS DIVERSITY OF APPROACHES IS OFTEN VALUABLE.</a:t>
            </a:r>
          </a:p>
          <a:p>
            <a:pPr marL="0" indent="0" fontAlgn="auto">
              <a:spcBef>
                <a:spcPts val="0"/>
              </a:spcBef>
              <a:spcAft>
                <a:spcPts val="0"/>
              </a:spcAft>
              <a:buFont typeface="Wingdings 2"/>
              <a:buNone/>
              <a:defRPr/>
            </a:pPr>
            <a:endParaRPr lang="en-US" dirty="0"/>
          </a:p>
          <a:p>
            <a:pPr marL="0" indent="0" fontAlgn="auto">
              <a:spcBef>
                <a:spcPts val="0"/>
              </a:spcBef>
              <a:spcAft>
                <a:spcPts val="0"/>
              </a:spcAft>
              <a:buFont typeface="Wingdings 2"/>
              <a:buNone/>
              <a:defRPr/>
            </a:pPr>
            <a:r>
              <a:rPr lang="en-US" dirty="0" smtClean="0"/>
              <a:t>AS A MATTER OF PSYCHOLOGICAL FACT, DIVERSITY OF APPROACHES MAY PRESUPPOSE DIFFERENCES OF OPINION – DISSENT.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descr="http://instructors.cwrl.utexas.edu/mcginnis/system/files/WatsonCrick.jpg"/>
          <p:cNvPicPr>
            <a:picLocks noChangeAspect="1" noChangeArrowheads="1"/>
          </p:cNvPicPr>
          <p:nvPr/>
        </p:nvPicPr>
        <p:blipFill>
          <a:blip r:embed="rId2"/>
          <a:srcRect/>
          <a:stretch>
            <a:fillRect/>
          </a:stretch>
        </p:blipFill>
        <p:spPr bwMode="auto">
          <a:xfrm>
            <a:off x="762000" y="304800"/>
            <a:ext cx="3975100" cy="4022725"/>
          </a:xfrm>
          <a:prstGeom prst="rect">
            <a:avLst/>
          </a:prstGeom>
          <a:noFill/>
          <a:ln w="9525">
            <a:noFill/>
            <a:miter lim="800000"/>
            <a:headEnd/>
            <a:tailEnd/>
          </a:ln>
        </p:spPr>
      </p:pic>
      <p:pic>
        <p:nvPicPr>
          <p:cNvPr id="38914" name="Picture 4" descr="http://courses.cit.cornell.edu/biog1101/Images/watson_DH.jpg"/>
          <p:cNvPicPr>
            <a:picLocks noChangeAspect="1" noChangeArrowheads="1"/>
          </p:cNvPicPr>
          <p:nvPr/>
        </p:nvPicPr>
        <p:blipFill>
          <a:blip r:embed="rId3"/>
          <a:srcRect/>
          <a:stretch>
            <a:fillRect/>
          </a:stretch>
        </p:blipFill>
        <p:spPr bwMode="auto">
          <a:xfrm>
            <a:off x="5638800" y="304800"/>
            <a:ext cx="2603500" cy="3989388"/>
          </a:xfrm>
          <a:prstGeom prst="rect">
            <a:avLst/>
          </a:prstGeom>
          <a:noFill/>
          <a:ln w="9525">
            <a:noFill/>
            <a:miter lim="800000"/>
            <a:headEnd/>
            <a:tailEnd/>
          </a:ln>
        </p:spPr>
      </p:pic>
      <p:sp>
        <p:nvSpPr>
          <p:cNvPr id="4" name="TextBox 3"/>
          <p:cNvSpPr txBox="1"/>
          <p:nvPr/>
        </p:nvSpPr>
        <p:spPr>
          <a:xfrm>
            <a:off x="298450" y="4648200"/>
            <a:ext cx="8464550" cy="3540125"/>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fontAlgn="auto">
              <a:spcBef>
                <a:spcPts val="0"/>
              </a:spcBef>
              <a:spcAft>
                <a:spcPts val="0"/>
              </a:spcAft>
              <a:defRPr/>
            </a:pPr>
            <a:r>
              <a:rPr lang="en-US" sz="3200" dirty="0">
                <a:solidFill>
                  <a:schemeClr val="tx1"/>
                </a:solidFill>
              </a:rPr>
              <a:t>IN PRACTICE, VALUABLE DIVISION OF LABOR IS OFTEN OBTAINED THROUGH COMPETITION AND THE SEARCH FOR CREDIT.</a:t>
            </a:r>
            <a:endParaRPr lang="en-US" sz="3200" dirty="0">
              <a:solidFill>
                <a:schemeClr val="tx1"/>
              </a:solidFill>
            </a:endParaRPr>
          </a:p>
          <a:p>
            <a:pPr fontAlgn="auto">
              <a:spcBef>
                <a:spcPts val="0"/>
              </a:spcBef>
              <a:spcAft>
                <a:spcPts val="0"/>
              </a:spcAft>
              <a:defRPr/>
            </a:pPr>
            <a:r>
              <a:rPr lang="en-US" sz="3200" dirty="0">
                <a:solidFill>
                  <a:schemeClr val="tx1"/>
                </a:solidFill>
              </a:rPr>
              <a:t>	</a:t>
            </a:r>
            <a:endParaRPr lang="en-US" sz="3200" dirty="0">
              <a:solidFill>
                <a:schemeClr val="tx1"/>
              </a:solidFill>
            </a:endParaRPr>
          </a:p>
          <a:p>
            <a:pPr lvl="2" fontAlgn="auto">
              <a:spcBef>
                <a:spcPts val="0"/>
              </a:spcBef>
              <a:spcAft>
                <a:spcPts val="0"/>
              </a:spcAft>
              <a:defRPr/>
            </a:pPr>
            <a:r>
              <a:rPr lang="en-US" sz="3200" b="1" dirty="0">
                <a:solidFill>
                  <a:schemeClr val="tx1"/>
                </a:solidFill>
              </a:rPr>
              <a:t>Competition </a:t>
            </a:r>
            <a:r>
              <a:rPr lang="en-US" sz="3200" b="1" dirty="0">
                <a:solidFill>
                  <a:schemeClr val="tx1"/>
                </a:solidFill>
              </a:rPr>
              <a:t>and the search for credit</a:t>
            </a:r>
            <a:r>
              <a:rPr lang="en-US" sz="3200" dirty="0">
                <a:solidFill>
                  <a:schemeClr val="tx1"/>
                </a:solidFill>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A SIMPLE MODEL</a:t>
            </a:r>
            <a:endParaRPr lang="en-US" dirty="0">
              <a:solidFill>
                <a:schemeClr val="tx2">
                  <a:tint val="100000"/>
                  <a:shade val="90000"/>
                  <a:satMod val="250000"/>
                  <a:alpha val="100000"/>
                </a:schemeClr>
              </a:solidFill>
            </a:endParaRPr>
          </a:p>
        </p:txBody>
      </p:sp>
      <p:sp>
        <p:nvSpPr>
          <p:cNvPr id="39938" name="Content Placeholder 2"/>
          <p:cNvSpPr>
            <a:spLocks noGrp="1"/>
          </p:cNvSpPr>
          <p:nvPr>
            <p:ph idx="1"/>
          </p:nvPr>
        </p:nvSpPr>
        <p:spPr>
          <a:xfrm>
            <a:off x="457200" y="2133600"/>
            <a:ext cx="8229600" cy="4419600"/>
          </a:xfrm>
        </p:spPr>
        <p:txBody>
          <a:bodyPr/>
          <a:lstStyle/>
          <a:p>
            <a:pPr marL="0" indent="0">
              <a:buFont typeface="Wingdings 2" pitchFamily="18" charset="2"/>
              <a:buNone/>
            </a:pPr>
            <a:r>
              <a:rPr lang="en-US" sz="2000" smtClean="0"/>
              <a:t>TWO METHODS AVAILABLE.</a:t>
            </a:r>
          </a:p>
          <a:p>
            <a:pPr marL="0" indent="0">
              <a:buFont typeface="Wingdings 2" pitchFamily="18" charset="2"/>
              <a:buNone/>
            </a:pPr>
            <a:r>
              <a:rPr lang="en-US" sz="2000" smtClean="0"/>
              <a:t>ASSUMING AT LEAST ONE PERSON WORKS ON A METHOD (</a:t>
            </a:r>
            <a:r>
              <a:rPr lang="en-US" sz="2000" i="1" smtClean="0"/>
              <a:t>M</a:t>
            </a:r>
            <a:r>
              <a:rPr lang="en-US" sz="2000" i="1" baseline="-25000" smtClean="0"/>
              <a:t>i</a:t>
            </a:r>
            <a:r>
              <a:rPr lang="en-US" sz="2000" smtClean="0"/>
              <a:t>)</a:t>
            </a:r>
            <a:r>
              <a:rPr lang="en-US" sz="2000" i="1" smtClean="0"/>
              <a:t>,</a:t>
            </a:r>
            <a:r>
              <a:rPr lang="en-US" sz="2000" smtClean="0"/>
              <a:t> THE CHANCE THAT THAT METHOD WILL SUCCEED IS SOME NUMBER </a:t>
            </a:r>
            <a:r>
              <a:rPr lang="en-US" sz="2000" i="1" smtClean="0"/>
              <a:t>p</a:t>
            </a:r>
            <a:r>
              <a:rPr lang="en-US" sz="2000" i="1" baseline="-25000" smtClean="0"/>
              <a:t>i</a:t>
            </a:r>
            <a:r>
              <a:rPr lang="en-US" sz="2000" i="1" smtClean="0"/>
              <a:t>.</a:t>
            </a:r>
          </a:p>
          <a:p>
            <a:pPr marL="0" indent="0">
              <a:buFont typeface="Wingdings 2" pitchFamily="18" charset="2"/>
              <a:buNone/>
            </a:pPr>
            <a:r>
              <a:rPr lang="en-US" sz="2000" smtClean="0"/>
              <a:t>IF ONE METHOD SUCCEEDS, THE OTHER DOESN’T.</a:t>
            </a:r>
          </a:p>
          <a:p>
            <a:pPr marL="0" indent="0">
              <a:buFont typeface="Wingdings 2" pitchFamily="18" charset="2"/>
              <a:buNone/>
            </a:pPr>
            <a:endParaRPr lang="en-US" sz="2000" smtClean="0"/>
          </a:p>
          <a:p>
            <a:pPr marL="800100" lvl="2" indent="0">
              <a:buFont typeface="Wingdings 2" pitchFamily="18" charset="2"/>
              <a:buNone/>
            </a:pPr>
            <a:r>
              <a:rPr lang="en-US" sz="2000" i="1" smtClean="0"/>
              <a:t>p</a:t>
            </a:r>
            <a:r>
              <a:rPr lang="en-US" sz="2000" i="1" baseline="-25000" smtClean="0"/>
              <a:t>1 </a:t>
            </a:r>
            <a:r>
              <a:rPr lang="en-US" sz="2000" smtClean="0"/>
              <a:t>&gt; </a:t>
            </a:r>
            <a:r>
              <a:rPr lang="en-US" sz="2000" i="1" smtClean="0"/>
              <a:t>p</a:t>
            </a:r>
            <a:r>
              <a:rPr lang="en-US" sz="2000" i="1" baseline="-25000" smtClean="0"/>
              <a:t>2</a:t>
            </a:r>
            <a:r>
              <a:rPr lang="en-US" sz="2000" i="1" smtClean="0"/>
              <a:t> &gt; </a:t>
            </a:r>
            <a:r>
              <a:rPr lang="en-US" sz="2000" smtClean="0"/>
              <a:t>0</a:t>
            </a:r>
          </a:p>
          <a:p>
            <a:pPr marL="0" indent="0">
              <a:buFont typeface="Wingdings 2" pitchFamily="18" charset="2"/>
              <a:buNone/>
            </a:pPr>
            <a:r>
              <a:rPr lang="en-US" sz="2000" smtClean="0"/>
              <a:t>IF EACH METHOD HAS SOMEONE WORKING ON IT, THE COMMUNITY CHANCE OF SUCCESS IS </a:t>
            </a:r>
          </a:p>
          <a:p>
            <a:pPr marL="0" indent="0">
              <a:buFont typeface="Wingdings 2" pitchFamily="18" charset="2"/>
              <a:buNone/>
            </a:pPr>
            <a:r>
              <a:rPr lang="en-US" sz="2000" smtClean="0"/>
              <a:t>	</a:t>
            </a:r>
            <a:r>
              <a:rPr lang="en-US" sz="2000" i="1" smtClean="0"/>
              <a:t>p</a:t>
            </a:r>
            <a:r>
              <a:rPr lang="en-US" sz="2000" i="1" baseline="-25000" smtClean="0"/>
              <a:t>1 </a:t>
            </a:r>
            <a:r>
              <a:rPr lang="en-US" sz="2000" smtClean="0"/>
              <a:t>+ </a:t>
            </a:r>
            <a:r>
              <a:rPr lang="en-US" sz="2000" i="1" smtClean="0"/>
              <a:t>p</a:t>
            </a:r>
            <a:r>
              <a:rPr lang="en-US" sz="2000" i="1" baseline="-25000" smtClean="0"/>
              <a:t>2   </a:t>
            </a:r>
            <a:r>
              <a:rPr lang="en-US" sz="2000" smtClean="0"/>
              <a:t>(WHICH IS GREATER THAN </a:t>
            </a:r>
            <a:r>
              <a:rPr lang="en-US" sz="2000" i="1" smtClean="0"/>
              <a:t>p</a:t>
            </a:r>
            <a:r>
              <a:rPr lang="en-US" sz="2000" i="1" baseline="-25000" smtClean="0"/>
              <a:t>1 </a:t>
            </a:r>
            <a:r>
              <a:rPr lang="en-US" sz="2000" smtClean="0"/>
              <a:t>)</a:t>
            </a:r>
          </a:p>
          <a:p>
            <a:pPr marL="0" indent="0">
              <a:buFont typeface="Wingdings 2" pitchFamily="18" charset="2"/>
              <a:buNone/>
            </a:pPr>
            <a:endParaRPr lang="en-US" sz="2000" smtClean="0"/>
          </a:p>
          <a:p>
            <a:pPr marL="0" indent="0">
              <a:buFont typeface="Wingdings 2" pitchFamily="18" charset="2"/>
              <a:buNone/>
            </a:pPr>
            <a:r>
              <a:rPr lang="en-US" sz="2000" smtClean="0"/>
              <a:t>DIVERSITY IS GOOD FOR THE COMMUNITY (THOUGH NOT, APPARENTLY, FOR THOSE WHO PURSUE </a:t>
            </a:r>
            <a:r>
              <a:rPr lang="en-US" sz="2000" i="1" smtClean="0"/>
              <a:t>M</a:t>
            </a:r>
            <a:r>
              <a:rPr lang="en-US" sz="2000" i="1" baseline="-25000" smtClean="0"/>
              <a:t>2</a:t>
            </a:r>
            <a:r>
              <a:rPr lang="en-US" sz="2000" smtClean="0"/>
              <a:t>)</a:t>
            </a:r>
          </a:p>
          <a:p>
            <a:pPr marL="800100" lvl="2" indent="0">
              <a:buFont typeface="Wingdings 2" pitchFamily="18" charset="2"/>
              <a:buNone/>
            </a:pPr>
            <a:endParaRPr lang="en-US" i="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THE CREDIT ECONOMY</a:t>
            </a:r>
            <a:endParaRPr lang="en-US" dirty="0">
              <a:solidFill>
                <a:schemeClr val="tx2">
                  <a:tint val="100000"/>
                  <a:shade val="90000"/>
                  <a:satMod val="250000"/>
                  <a:alpha val="100000"/>
                </a:schemeClr>
              </a:solidFill>
            </a:endParaRPr>
          </a:p>
        </p:txBody>
      </p:sp>
      <p:sp>
        <p:nvSpPr>
          <p:cNvPr id="3" name="Content Placeholder 2"/>
          <p:cNvSpPr>
            <a:spLocks noGrp="1" noRot="1" noChangeAspect="1" noMove="1" noResize="1" noEditPoints="1" noAdjustHandles="1" noChangeArrowheads="1" noChangeShapeType="1" noTextEdit="1"/>
          </p:cNvSpPr>
          <p:nvPr>
            <p:ph idx="1"/>
          </p:nvPr>
        </p:nvSpPr>
        <p:spPr>
          <a:xfrm>
            <a:off x="457200" y="1828800"/>
            <a:ext cx="8229600" cy="4724400"/>
          </a:xfrm>
          <a:blipFill rotWithShape="1">
            <a:blip r:embed="rId2" cstate="print"/>
            <a:stretch>
              <a:fillRect l="-593" t="-645"/>
            </a:stretch>
          </a:blipFill>
        </p:spPr>
        <p:txBody>
          <a:bodyPr>
            <a:normAutofit/>
          </a:bodyPr>
          <a:lstStyle/>
          <a:p>
            <a:pPr fontAlgn="auto">
              <a:spcBef>
                <a:spcPts val="0"/>
              </a:spcBef>
              <a:spcAft>
                <a:spcPts val="0"/>
              </a:spcAft>
              <a:buFont typeface="Wingdings 2"/>
              <a:buChar char=""/>
              <a:defRPr/>
            </a:pPr>
            <a:r>
              <a:rPr lang="en-US">
                <a:noFill/>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CONFORMISTS AND MAVERICKS</a:t>
            </a:r>
            <a:endParaRPr lang="en-US" dirty="0">
              <a:solidFill>
                <a:schemeClr val="tx2">
                  <a:tint val="100000"/>
                  <a:shade val="90000"/>
                  <a:satMod val="250000"/>
                  <a:alpha val="100000"/>
                </a:schemeClr>
              </a:solidFill>
            </a:endParaRPr>
          </a:p>
        </p:txBody>
      </p:sp>
      <p:sp>
        <p:nvSpPr>
          <p:cNvPr id="41986" name="Content Placeholder 2"/>
          <p:cNvSpPr>
            <a:spLocks noGrp="1"/>
          </p:cNvSpPr>
          <p:nvPr>
            <p:ph idx="1"/>
          </p:nvPr>
        </p:nvSpPr>
        <p:spPr>
          <a:xfrm>
            <a:off x="457200" y="1447800"/>
            <a:ext cx="8229600" cy="5105400"/>
          </a:xfrm>
        </p:spPr>
        <p:txBody>
          <a:bodyPr/>
          <a:lstStyle/>
          <a:p>
            <a:pPr marL="0" indent="0">
              <a:buFont typeface="Wingdings 2" pitchFamily="18" charset="2"/>
              <a:buNone/>
            </a:pPr>
            <a:r>
              <a:rPr lang="en-US" sz="2800" smtClean="0"/>
              <a:t>A SIMILAR MODEL WORKS FOR CONFORMISTS AND MAVERICKS.</a:t>
            </a:r>
          </a:p>
          <a:p>
            <a:pPr marL="0" indent="0">
              <a:buFont typeface="Wingdings 2" pitchFamily="18" charset="2"/>
              <a:buNone/>
            </a:pPr>
            <a:r>
              <a:rPr lang="en-US" sz="2800" smtClean="0"/>
              <a:t>CONFORMISTS WORK WITHIN THE TRADITIONAL FRAMEWORK; MAVERICKS FLOUT THE USUAL RULES.</a:t>
            </a:r>
          </a:p>
          <a:p>
            <a:pPr marL="0" indent="0">
              <a:buFont typeface="Wingdings 2" pitchFamily="18" charset="2"/>
              <a:buNone/>
            </a:pPr>
            <a:r>
              <a:rPr lang="en-US" sz="2800" smtClean="0"/>
              <a:t>MOST MAVERICKS WILL BE DISMISSED AS CRANKS (OR WORSE), BUT A MINUTE FRACTION OF THEM WILL TRANSFORM THE FIELD.</a:t>
            </a:r>
          </a:p>
          <a:p>
            <a:pPr marL="0" indent="0">
              <a:buFont typeface="Wingdings 2" pitchFamily="18" charset="2"/>
              <a:buNone/>
            </a:pPr>
            <a:r>
              <a:rPr lang="en-US" sz="2800" smtClean="0"/>
              <a:t>THE WINNINGS FOR MAVERICKS ARE MUCH HIGHER THAN THOSE FOR CONFORMISTS, BUT THEIR CHANCES OF WINNING ARE LOW.</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DOWNSIDES OF THE CREDIT ECONOMY</a:t>
            </a:r>
            <a:endParaRPr lang="en-US" dirty="0">
              <a:solidFill>
                <a:schemeClr val="tx2">
                  <a:tint val="100000"/>
                  <a:shade val="90000"/>
                  <a:satMod val="250000"/>
                  <a:alpha val="100000"/>
                </a:schemeClr>
              </a:solidFill>
            </a:endParaRPr>
          </a:p>
        </p:txBody>
      </p:sp>
      <p:sp>
        <p:nvSpPr>
          <p:cNvPr id="43010" name="Content Placeholder 2"/>
          <p:cNvSpPr>
            <a:spLocks noGrp="1"/>
          </p:cNvSpPr>
          <p:nvPr>
            <p:ph idx="1"/>
          </p:nvPr>
        </p:nvSpPr>
        <p:spPr/>
        <p:txBody>
          <a:bodyPr/>
          <a:lstStyle/>
          <a:p>
            <a:pPr marL="514350" indent="-514350">
              <a:buFont typeface="Rockwell" pitchFamily="18" charset="0"/>
              <a:buAutoNum type="arabicPeriod"/>
            </a:pPr>
            <a:r>
              <a:rPr lang="en-US" smtClean="0"/>
              <a:t>RELUCTANCE TO SHARE FINDINGS WITH OTHERS.</a:t>
            </a:r>
          </a:p>
          <a:p>
            <a:pPr marL="514350" indent="-514350">
              <a:buFont typeface="Rockwell" pitchFamily="18" charset="0"/>
              <a:buAutoNum type="arabicPeriod"/>
            </a:pPr>
            <a:r>
              <a:rPr lang="en-US" smtClean="0"/>
              <a:t>TEMPTATION TO CUT CORNERS (DRY-LABBING, PLAGIARISM, MISREPRESENTATION, FRAUD)</a:t>
            </a:r>
          </a:p>
          <a:p>
            <a:pPr marL="514350" indent="-514350">
              <a:buFont typeface="Rockwell" pitchFamily="18" charset="0"/>
              <a:buAutoNum type="arabicPeriod"/>
            </a:pPr>
            <a:endParaRPr lang="en-US" smtClean="0"/>
          </a:p>
          <a:p>
            <a:pPr marL="514350" indent="-514350">
              <a:buFont typeface="Rockwell" pitchFamily="18" charset="0"/>
              <a:buAutoNum type="arabicPeriod"/>
            </a:pPr>
            <a:r>
              <a:rPr lang="en-US" smtClean="0"/>
              <a:t>SEEKING </a:t>
            </a:r>
            <a:r>
              <a:rPr lang="en-US" i="1" smtClean="0"/>
              <a:t>PUBLIC</a:t>
            </a:r>
            <a:r>
              <a:rPr lang="en-US" smtClean="0"/>
              <a:t> CREDIT WHEN </a:t>
            </a:r>
            <a:r>
              <a:rPr lang="en-US" i="1" smtClean="0"/>
              <a:t>PROFESSIONAL</a:t>
            </a:r>
            <a:r>
              <a:rPr lang="en-US" smtClean="0"/>
              <a:t> CREDIT FAILS.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A SEVENTEENTH CENTURY VERSION</a:t>
            </a:r>
            <a:endParaRPr lang="en-US" dirty="0">
              <a:solidFill>
                <a:schemeClr val="tx2">
                  <a:tint val="100000"/>
                  <a:shade val="90000"/>
                  <a:satMod val="250000"/>
                  <a:alpha val="100000"/>
                </a:schemeClr>
              </a:solidFill>
            </a:endParaRPr>
          </a:p>
        </p:txBody>
      </p:sp>
      <p:sp>
        <p:nvSpPr>
          <p:cNvPr id="16386" name="Content Placeholder 2"/>
          <p:cNvSpPr>
            <a:spLocks noGrp="1"/>
          </p:cNvSpPr>
          <p:nvPr>
            <p:ph idx="1"/>
          </p:nvPr>
        </p:nvSpPr>
        <p:spPr/>
        <p:txBody>
          <a:bodyPr/>
          <a:lstStyle/>
          <a:p>
            <a:pPr marL="0" indent="0">
              <a:buFont typeface="Wingdings 2" pitchFamily="18" charset="2"/>
              <a:buNone/>
            </a:pPr>
            <a:r>
              <a:rPr lang="en-US" smtClean="0"/>
              <a:t>“WE MUST AVOID THE CATASTROPHE OF THE PAST TWO MILLENNIA.”</a:t>
            </a:r>
          </a:p>
          <a:p>
            <a:pPr marL="0" indent="0">
              <a:buFont typeface="Wingdings 2" pitchFamily="18" charset="2"/>
              <a:buNone/>
            </a:pPr>
            <a:endParaRPr lang="en-US" smtClean="0"/>
          </a:p>
          <a:p>
            <a:pPr marL="0" indent="0">
              <a:buFont typeface="Wingdings 2" pitchFamily="18" charset="2"/>
              <a:buNone/>
            </a:pPr>
            <a:r>
              <a:rPr lang="en-US" smtClean="0"/>
              <a:t>“HUMAN KNOWLEDGE HAS BEEN BUILT ON UNCERTAIN FOUNDATIONS.”</a:t>
            </a:r>
          </a:p>
          <a:p>
            <a:pPr marL="0" indent="0">
              <a:buFont typeface="Wingdings 2" pitchFamily="18" charset="2"/>
              <a:buNone/>
            </a:pPr>
            <a:endParaRPr lang="en-US" smtClean="0"/>
          </a:p>
          <a:p>
            <a:pPr marL="0" indent="0">
              <a:buFont typeface="Wingdings 2" pitchFamily="18" charset="2"/>
              <a:buNone/>
            </a:pPr>
            <a:r>
              <a:rPr lang="en-US" smtClean="0"/>
              <a:t>REMEDY: THE QUEST FOR CERTAINTY</a:t>
            </a:r>
          </a:p>
        </p:txBody>
      </p:sp>
      <p:sp>
        <p:nvSpPr>
          <p:cNvPr id="16387" name="AutoShape 2" descr="data:image/jpeg;base64,/9j/4AAQSkZJRgABAQAAAQABAAD/2wCEAAkGBhQSERUUExQWFBUWFhgaGBcYGRwYGhocGhUcGhoaHRoXHSYfGBsjGhcXHy8gIycpLCwsFx4xNTAqNSYrLCkBCQoKBQUFDQUFDSkYEhgpKSkpKSkpKSkpKSkpKSkpKSkpKSkpKSkpKSkpKSkpKSkpKSkpKSkpKSkpKSkpKSkpKf/AABEIAPgAywMBIgACEQEDEQH/xAAcAAABBQEBAQAAAAAAAAAAAAADAQIEBQYABwj/xAA9EAABAgQDBgMGBQIGAwEAAAABAhEAAyExBEFRBRJhcYHwBpGhEyKxwdHhBzJCUvEUI1NicoKSohUzg1T/xAAUAQEAAAAAAAAAAAAAAAAAAAAA/8QAFBEBAAAAAAAAAAAAAAAAAAAAAP/aAAwDAQACEQMRAD8AqLwi1Qm9DFGAeDCu4gTw8QCkwhVDXe8OVAO34QmG70cD6wHFUNJhXjgKwCjKGrtDcRixLDk9M4o5+PUujkDhAXE3FJF1NECdtoCwft4gmU9zXs5QWRhN67Aal+3gCDbStE+cTMLtdJofd5284q5+6KXA6RFmLFWtpeAv/wDzMt7vBZW00KzrGX3zq0OEwwGvlzDxaJCZpa58zpGTw2PWhmLjSL3A44TBoe/OAsE4lV95XmYInGL/AHq/5KHziNCjrATkbRmZTJnPeV9YKnak0H/2zP8Amr6xAlwRJgLBO2Z+U6b/AM1fWFG2p/8A+ib/AM1fWIO+0cJvCArXjkmBl4c8A8GGvHDW0KFQCkxxNfhHNDVXMA4w1RFoRWkNBgHJhmLxolpc1OVeHwgeIxO4HJ6a1igxGJKjz7aAMEqmkl+JOnbweZJSn3WtU/SCyEplJqzgEnOpt5PEKdNcvW/8fCAk4VAKnZ2vS3l8IPicQ59wVarWHCmcMllpQCRVaqmr07MdO9xFGoMvXncecBDUwfeDkHVg+gbOI5WOMPmEq94lki3GB7osf5gFQvkRpBBh94On+PrA5krIVMJJmkF4BUO9KGDImG491QyHdIdOSCygK+kN3cwC4d4C0wO1d6i7nP6xaIVn3eM3ulVRcX14P3pFnsvFk+6TUQFqC2kFSYFLHZ5w8UEA7erCPyhVooDkfSGGAgiY0KYaYR4AiVZQrQMiHpPygOUfOF3a/wAw3rpSEgHHPOGlbVy1rTjxhZlc+URNp4pklOZLNwqMoCq2ni99egFB33aBYaSXBPN+UOkYRzV2fscIKsaZFgdR8oAM9bktZ4ai44w3dpErDSd5raQDpU5ix/SD35mHTQFAPx6BxB9obPMsglvep0DPEEyCUlQNB38oDsXOFGqwpApUxKa13vQfeORJdBN4CIA0vU/GGrTXgbGHFJA3e+2gSV0YwFphBSurHJvlDJ2GKVc6RI2BOCl10tqPs3bRoDgRMKksHelqFqdC0BkpU0y1jMfEZxK9r/cKgGq50r9bxI2tsxrA2fqIrEk0JvUfMQGnlTwa8PnypeDhQbzip2dNDMb/AHixlqz7vAOUHh27C3zF+HytaF3zlbvjAValQoFIaRCiAfvQ9LP3pDAef0rD0wDW0hvlxgj348eHpARX0btrwDZk9KQ55dvFIvEgqdn84JtbFOphYfHpEJKoCerEWBbkLdYCpbp3R1OsPwuD3hwOZNIvcB4ZmTG3Ep86awFPhcAqZSrZt3SNVg/D6JSParUaAUA9POLrZHg5Upt8g0cgXNH9LQm1NmzpgKT7ssn8oYkjiTbpAZDGq/qFsLihI/Kkc/nnBcXsf2ctNiFU+/CL3aGATK3JaPdf81nIFKxOxmDlKlD2iwjdFyWZuGcBkMF4eWpC2IyppW9aRB2r4amSas6S3R+/hGhT4mkYf3QozLg7ov1Pxi32V+IWFIKZqCEmjFL06QHnMzDFLBbhw6TcEa8oZiMIRehpXI8jHoaU4DEFSUYht40lzBuj/abJJ7EUW0vC5lKWlZZAcguflTSogMthJ5QoEXEaHDbVc8FADqKt51HOKAJDDvOOlTik8q8mMBqRNEwhyBvD16cH8hFElO7NY2f0g2FxZI5KB+kRsZNAW+hgLCVL3Vu7O/L0izkqpzEBCgtKW6wmzpm8kah9NYCamaK+Tvb7QhUe3gW78ftlDnbOArgOcFRAmMPCjno/OvCA5SjCi1q8u+xDXHefbw00GXxgCqmByPKkR5kwJS5NGtnaCFGvduNorNqTDbjAVkxRJPGEaHKDQ1K6wFirZU1KQcrs4z4Q2TtidKPurUkxbz9pgBKXcsCTk0TR/QrR/cWgKV+13T1+cBF2N41npWEqXvJP7tcuUeg7O2siaAHG9QlMeU7a2KJLKlzBNlqspPwOhjT+BcEuYoLU5ABAgCbdxCk4her04BvjFXNwHt3WtRr6MHj0TFeGJMwkqSQrNXeVo8/8RYc4aatKgd1vcOTX84A2ztm4FAeYd8tV3ArwiwlYLZ09gwl1Ye8QTSMzsqdKQd6aEl6hzRPBszGzwu28GWSDKmAht0pAr/uEBF2h+GyCnew0xlCoBLv1yisO15q5Zw09ACwDuKsXH6SLVjZyCMOd5LiUTVLvuvmP8vwgW2tiCfMTMDWrxHTOA8kWkhQHfdYE/vGNJ4y2T7CelqhQcE1q8ZpdD1gL3Z0kAb1NOor6g+kQdqy/fNG+3esTtkAKpR7tkWHY6x2PkbxsQ2Z8mPdIAGzsUdzlQ9bRO2XOO8riX88qRUJRuK0BoYkS1mWqnroTAaNSdcoZv8fT7QshYWAQKF9IcUan0+8BWX6R263kO3jkFmfj36xwL0bp0gGgZvT7Q4peooOUMWPkGF456VGbQCgi1aH+Irsekb4NImkOdWv3aKrFrKltp/EA7FYZ/wAvC2msQjKaLjBJdubU75+UR8XKYHMB661gIolFRAs+tIvMTsVE7c9m0ohACgtwn/UC0QpOznlIUQanLR4v9mFElHvpClZP73xeArNr4BEqWiWhYmLKjvrD7pdmbVtWj0/wpsUSZKUu9Klo8s2lPEyendA/MLfTL7R63syZuoAIsICdLS0ZL8RZSFSQFA7z+4cnsQTZ2jRf1NXyreGzZKJ8soXZVORyI4iA8o2fg5G5MTN3kLVRKz7wTXQB8oleHfCcubN3Zk9BSkKIQgneJYs28A1Wi7xPhmfIWHQmegVBvnmLg8I0Ww1ywqshEtQF91n5OHgJmwPDK5UncmrEx6Mf2n9NYlYPZSZKWQCA9iXaLM4oM0DE0N9ftAYP8Q8AVISoBymriPOJsgb4csCfKPXvE8/+2QAK3fr/ABSPJ9ppZRAqPhAdMkqkkEGj0PI3+0TMLjAstfhew49kRVqxe8GNWFO9YDh1tAa8bDCpbm9tSCapLaG0UxSpJ3VCqS2kaDwptALSqWuoSD/xuQOWUB8USADvUKgWLZh2frQ9YAGzVlCmZ0tUZj6ZekW/st6oNOavkYieHJqQsEm6SlruGJ+Iibi8MkLIKa9dIDOFQrX178o5B7/mGn5Q8WFRme+kA5J1OffpDN4aUeOmEEd6Xga1MHduLDtoCNi1EB2vnfrFXLmEKpBcVO3jR+84CmUYC0RP3EkkjeNAOedNIgz8SSkJ4nvllCexsSSfMQNaHBMBqPC219wywz3fr9ovPEOzgtHtEAVrRhGH2Kr3xqI1GP2gpKGNAzMS7wFL4fwu/ik71k1j1bDzGTTSPMvCO1ZUuaozLmgJsI9TwW1pMyUd0gjgRSArcVOLFJS4LvenbxR4hGKwo9qhRmytCS6ecGxPjrDSVFKUKmqS4p3SDeHvFwxK1IEhQSoFzTd5dYCz8O+LUT6KZJ506RoN4EcI8z254WXhnmyz7oU7afUQbY/jdW6ELNdW+kB6ZLYXYR01gCrIVih2dt5KgPeBOsB2ltsbpFQwYcKQGZ8VbcCpm6irO3NmvnnGJxM6hJFSGizxhKt7VRAGtS7xR4pbqYWHlxMAJB90wiRBBKegNH+USMLJcV/KHLjM84Cz2HN9ioLNmLh709IgzccSSxuM+AgWImk1FjT7QBZe3KAv9iqJUnnr21Y3mA2iky0k3b4Fo8ykYkoAa8F/8ouAlb2Ypqa6/eOSL9dY5Q46PzhpPHIvU/EZwCufqOXx5xHx0xk8x3eJClMGerHWIGOcNXLLlAQ1S2I1OXGLXB4N0swehrX4cor5xqkiv379YlpmsUglgXJ6M3OmXAQDcbJ3X8ufAAfE+UVq1PRgAItJyieZGbOE5VOZFYqVrIcC3ecBK2Itpoift7GFVGa7xWbMm7swGJG059QBlfSAijCKZwOvrBZeNmoSQlRAUGPEaQ3Cy1TCwapapb+IuxsufLITMwntQc0gn/uj5wBPDm18Ph5ZVMRvzMgz9ItcL4+QC/sxLuaZ6PDMNhcQlLDAS9x/ykje8yXeGYzZi8SAE4Ayl/4j7o5nIwGjkeNZM0JSK7w0aulYo/Efh2WECbKcBRqnQ/KKDF+F8Th/eKQQD+k7x5tFlsHbZWn2KySC97g/SAt/DskJSXfvrFssJU4VVxa+XGK/ASN0HS/Lk1bmJqFgGoBLXNoDK+JcN7Ld3QxqeNvhGXSgAVD5AcY0niSdvzS9gPhf5xRy5IZ1C/wH1gK8huXpB0YkAWfTSG4meVn4NYDSCbOlBypQcAW1MApWpdAGYV+5h+FwJJbg8X+CWAgS0gBqlWqzUcwkB213dIhbRmhPuJH5c8ySO+sBCnJDhI7p8YmIlgAAu7cI7CYIguoEqNWPOr84VeOS9vSAOgO2bwjUtYevSHM3DpD9+tCA7cICKsUbX5GGTpe8G4RJQivM6NV6xGxqwkOGeAqpyGvwpHe0JPlTpblBEJdsir4Q6fhGJaoGcAk3FFW8c8un3MQCmCk1gq5dLVEBEFIsTK35e8BlWICpbDnEnA4rdLEBoBktTRcYPa2KQlkTFAGj9HvFXixVxnFr4f2sErSFgbu8OPM+QYcxAExO2MaE7ypiwneANgXbPPWJuyNtroorJHEvFliFS5uIIKXDWuz/AGi0wXgvDqS+6QTx7aAZL2zKmp96jPr8oymK2cozgtAzv3nWNJidkiUpshY/DmYBjMSiSnU9tfusAbC4jcACj7xzDmnHo8JMxaUy1HPXozc/pFANola6lkv20WWGw03Gf25SQlIPvKNhXI6wGbm702YQlJVWwuw5cIiz94r3akgWGQGUeg7QwMvASPcT/dWGclySeVgA5jESNoCWlSUgFayd6Yb8gMhxgKydJY91hUpUmJk6Wu+4/KrZ5dfWIJJsYC52TiGUOZPWkRsYsmcSDc71dXP1iMiapLHPLrHJnFSqu/fnASVbQVcgVzr2IBuvUisHkSAp941AcNXpztE9M9gwDgWMA5K2Ncr08oVFs+l4EXPdIMjXLu3CAc5Z+Qo/T+Yqsekl/PPQxYJVbqMy+kCXJNVM4YvemfQXHXhAVkuZV6WDd92iyV7qBVnzGeod9c4grIBP17fPzhsvHqCd3Uvy5QBcJhwFFSiABVteWsOngVUWAJduRsIjLmHgBTlEVc7kCNIDp5qRbhAgYepVO3hpTAHRM3gNYnYHZ6Zl1bpYtFUlTVESJeKIP0gNNsVaUneVW2bdftGjl+KEpDC+XN48+TitHHWDSMSAQ7qVkBX+YDdf1u+ASxJNfO4iPjyFpYJK1G2ZPMRB2VJnzvd3DLRqRXoOUbTZWxESmIBUcyam3oKQFDsj8PlrIVPVuJo6B+bqbCN3gdlS5KAiWndAhcPVhQRJljMmAwfjfAFSkKJoAQOZAb0cdYwu0Nl7pTu3KQe+MeveIp0lIqUg8Sz96x5xtKdKO8EOS5IezGrO4gM0vELFKjLvUQTZ+zvaXIAHEP5XiQcI4eGSGS9WqOPnr9zAaNGwJUyWkJBcUKrAUqS9+kQFeD1bxKCAEi5vbqHhF7YA/ItRYB3JamlKRJV4iUpO6k7yiLl1EcgAA8Bn8Xh1S1VDPb6wMYtte+kTZoDkrIUcw9/LyiAZbkkDOAsUkUzNX7yyg6VEZDyvAU8bdIcV6g9jKAUKF+Wvl6Q8gMxtwfyfWBqUkM75d/CHSyxcHnfvOAp8dNdTMzNTsCC4RndVaaPDMaP7pN35waRJ3kHQV+Q+MADGzgoN9B6CkQQmJU+SBq4v3l94jLHDtoAomA8Gs3DWBKrCPGl8NbA9o82bSWAXUbDqc4Cu2NsYzCVKDIQCpT6Cp6xM2F4ZVjVrUB7OWD+ZqPpzaNBh8MrHK/p8MPZ4cF5kxvzNYP8AKN3LwkrCyRKlpYAFhcnUmAwZ8AypbOtSznYDt4tMBsKVLoABxasWu7QnXzhqF1YZjl5gQB8Ghrh+lYtJMsM4PQxFwtaefBonKqOmkAZE1oZOdVjABvEl9PODBQao4P0gMzt/ZHtRS4duvypGJxGzlSlELQRW+Xm3bR6iuUekRp2E3mADnS+WeWUB5iuQpdgTyD93EWSPBs32SpkwploAJJVoztehJo0em4DYQB3iOJNmjzb8Q/GKZyv6eQf7SFe8ofrUKOP8orAZScAS4DDL7tbOH/1e6ndCAOILn1tBdmj2oKQBvJBIH7te+MQ1SSzjWAKJgIqSfhDxLfWFly1MMs+9Bw5QQzVCxPm3ygJRR9+phoJ17+kLvai44QqGFKZ9eMA4O2pcdtpCkV4jgeVIcEP3y9PrCqFHa9s878c4CJisIDb8w5xEweKUglPGo1i1WvgPra0VuOkEneHOndoBkyUNDwyr8GiFNQzwbfWenecGwOFeahJ/UoD1r84C08LeD5k5QmKG7LBBc58hnF/OwqsbiE4OSd2TLPvEWp+ZVL1LAamAHHTZpMiUrclA7oalLGvyjtsYb+hTKXJUUTq1FyDd+GTQHo+H2UnCSBLki1gbk6k65xWTQSr3wQTd3YfaMhs78U1OE4hLsfzJFfLWNtsrxLhsQwlzkKP7Cd08gFVPSAiTMO4ISxfoeVIdKk1D1bh68YtcRst/y+7qDb7QBMgpLKBByf6wCSgwJy8oT2xPd4asqc5QGY4enlf7QEqWCeRr20HSK2pleIkmgcmnWLLCSCogsw+0ByZW8WFolS8KiUkrUoJSA6iosAOsRtvbelYKSZkwuf0oH5lHQd0jxrxZ44n41RSSZcoGksGlP3H9RgL3x9+JPtgrD4YtKdlTLFfAaJ+LR56IQwVCOrwHSF7qgbco0KcXhlgEKMsskKSRRRs9M72v1MVCMK/feRHnxqX/AMeCfPvvldnDXp2BJKXRMBNPeBBFiSXBPrZzpCq8Mq/xJfUKNMrFrRi04JQqgkcAYU4mb+9Y4dmAmygCDxbSl4eQBV9bH1+0CTx4d8YKoOOrtbrAFkroH14ZdI4GnqeEcUs/pHSx3x1gGqAf16dvA30HpXr8YIvMcdM+2hNz+e84ASMOkkkpDvll6xKwM5KJiFEUCgTQ23uz0gbZc/51gctIpm2dMjnpAaDZqlJmkG+8w5vFb43xZOIO8fyJHTNvWLbD4chAmg0ajF6hs3uKecY/xJit+crV6wFSS/WFQqufSGw+XSA2Hhv8Sp+GZE3+/KFGUfeSB+1R+Bj1LZG05OMkiYhQUk3H6knQjIx8+qLlzFlsPb87CTN+SprOk/lUNCHrAe5z5O4a+8MjEecBo4zHDmfhFb4d/ESRigEKARNLDcVZR/ynPkaxpMLshlb3pl9YAGzsITVTgC3H6RB8TeLpWCR7xCphHuoFzxPCO8aeJRg5VP8A2rogfMjQR4jtDFqmTCuYSpRuT3plAG23tqbiphmTVFROWQ4DQRXQ5Rh8pBPfn0gGgRLw0rNn+nz+41gaMM5a50+A5xayZA4E/W58vTkIBkgO3Nhxz63vxfOCiWDx1OVvhXPXQkHrGgbKvX7+ZGkEly8m6cm7p0qoMDVya6h9fXj3/pgiC4cEdSx8okp1yHLpwPK1/wBIrJRgHDtfvMHvS0BRezFL8/l9odLUz6+lMocTb+PjCBP8QBGrcD1vxhi1EZ8OQzhZai/I3DBodvZEV7z+kApL+TVP21hhID1uB94ZvZO/w7rDyT51+UAzRgGcZwDFYkpScibV+XSJiJXPTW9XiqxqnLPb45/SAl+HtqFH9tZ9xT0L3rFXtAutR49/COw62UL9Kw3EgP6vzqIAQFIfKWAXI3hpCGHp3d2rlVfhT1gE3d4vbhD/AGWUMQS/CDsXpANwmFWpXuXFXdrVpxj0bYH4rTESjLnyzMmJACVuzvbevXlGHmzkymCHJ3fePGr/ACiMrEMDqW6ff6wEnxBtyZiZypkxW8TbQDQaCKre1hCYPgsN7RQHnAOw2EKy+Qvlzrr9YPJG6OfQUzOoDekTFyUpdILJSPfUK9BztxJ6CPg5JWX40t0HLvSALhJTF+FS+vLh28TWszj1+VfqFaiHyQwPFuJ/lyOZUnQwqJYJDBg3HTJ6ceQTxgBKGo04ZanhnyOUSJYblStfPSz/APbhCS0VLV7rQDnycjSHJqWDm1r00LE6AVyfOANK/NV2elfOtgafOwESioim6vopYHQD+daw2UK6WZsrNmbcSP06QomgZtw3j8kkevOAotyop0+d4elFDa2fllcwgGQb4feHlLPr8BYvpANc114Np6Q/dry5QNAoS1vqGPAQ7dDu5GQ/iAQyq31/mG73Ucu3hTfiOEPRQ2c8nH2MB01RCFFwGDPxyEZ2bMd8+OfnE/aWJBLABs6XPWsVyRzFcoB0i/zA+UNWp1Oc4MhDOQRbi/Qj4QJCa/PvukAhQ8S8Zh0oFC5oQxdwReltIZhsPvq3QRYtoS1q5mOnYcJIBINHbMVtXjAMlK/iNDgMEAlyHWTbg1LXs/URXbGlSysmZ+UB6B+2g2M2hvBqgOD0ZgK6c8oCDi23lfD01eIyiOz328EnLGffm/KGIHeUAmGk76gBc27EX/8ASpkgJT7yzfqLfDoTd6R9nSjLG+lt4+gN+LjtqQfHLMtBS4MxZLmxZqmocE2Ytc0N4CLjcSCyEkZFSv3L1u7C1dbRNw8sBIIpU90FcnrmNIiYHC0yrpYh6ppyvwN4sk2+b/U6n/sv9ogEXKJsH8/nnU/94MEsqul7cbnVx0bUwIqAyB6p0+gbm5ziDjNo++LgC9GJ1+Zv+psoCySsEkAlhm79BxLDI+hgyMOWdhe5sPN2YZFqf6Ym4LESp0olCW3MmqbVIF6g34PA1ShSvCjnm2ZFTZ3ZRYb0AxIcElmGZyzFS+YJNR+rhE3DrWUjdC2rZL51qUGru9TV4DLS7vkcnJc5FmVRiKg1Txi52dsoqlpIShq3UgGiiNRpdq3gM0rw/iRX+nnD/wCavWnwhg8P4hnMiduv/hru/L1MdHQATsyd/gzb0/trvbMXhkzZc7/CmA/6FV/6x0dACOz51/ZTLfsVrWkOxOBWlJO4rgNxTv5UELHQFBicMsUKFD/aetxSBS8Mp/yq1sY6OgDLke6GDWJ4/Nx8uMNTLzjo6ALIwKlJUagDNieA5VgUtNgXrf70PnCx0AXfZ2+lM33WyIHUxHUo5O3yjo6AbuxMw2GoCbHvKr07pCx0BpdnyAmSZ82wsKMSBQMaW50yULURWZsxS61sck0oOAv6006OgLCUgpq7HK4ZWt3enmkcYNJTnawq4FPKlW/0q4x0dABxq9wEubcbPc1LFxbUaXokyd40sL9+cdHQGy8PSt3D0Duoh3DNmKEt9+TEmzAL1FmPIXFgT7pYszID1MdHQBUqy1sHeptRZ9Qf2nONNsqSpUpJdI/NQu9FEaHSOjoD/9k="/>
          <p:cNvSpPr>
            <a:spLocks noChangeAspect="1" noChangeArrowheads="1"/>
          </p:cNvSpPr>
          <p:nvPr/>
        </p:nvSpPr>
        <p:spPr bwMode="auto">
          <a:xfrm>
            <a:off x="63500" y="-1138238"/>
            <a:ext cx="1933575" cy="2362201"/>
          </a:xfrm>
          <a:prstGeom prst="rect">
            <a:avLst/>
          </a:prstGeom>
          <a:noFill/>
          <a:ln w="9525">
            <a:noFill/>
            <a:miter lim="800000"/>
            <a:headEnd/>
            <a:tailEnd/>
          </a:ln>
        </p:spPr>
        <p:txBody>
          <a:bodyPr/>
          <a:lstStyle/>
          <a:p>
            <a:endParaRPr lang="fi-FI">
              <a:latin typeface="Rockwell" pitchFamily="18" charset="0"/>
            </a:endParaRPr>
          </a:p>
        </p:txBody>
      </p:sp>
      <p:sp>
        <p:nvSpPr>
          <p:cNvPr id="16388" name="AutoShape 4" descr="data:image/jpeg;base64,/9j/4AAQSkZJRgABAQAAAQABAAD/2wCEAAkGBhQSERUUExQWFBUWFhgaGBcYGRwYGhocGhUcGhoaHRoXHSYfGBsjGhcXHy8gIycpLCwsFx4xNTAqNSYrLCkBCQoKBQUFDQUFDSkYEhgpKSkpKSkpKSkpKSkpKSkpKSkpKSkpKSkpKSkpKSkpKSkpKSkpKSkpKSkpKSkpKSkpKf/AABEIAPgAywMBIgACEQEDEQH/xAAcAAABBQEBAQAAAAAAAAAAAAADAQIEBQYABwj/xAA9EAABAgQDBgMGBQIGAwEAAAABAhEAAyExBEFRBRJhcYHwBpGhEyKxwdHhBzJCUvEUI1NicoKSohUzg1T/xAAUAQEAAAAAAAAAAAAAAAAAAAAA/8QAFBEBAAAAAAAAAAAAAAAAAAAAAP/aAAwDAQACEQMRAD8AqLwi1Qm9DFGAeDCu4gTw8QCkwhVDXe8OVAO34QmG70cD6wHFUNJhXjgKwCjKGrtDcRixLDk9M4o5+PUujkDhAXE3FJF1NECdtoCwft4gmU9zXs5QWRhN67Aal+3gCDbStE+cTMLtdJofd5284q5+6KXA6RFmLFWtpeAv/wDzMt7vBZW00KzrGX3zq0OEwwGvlzDxaJCZpa58zpGTw2PWhmLjSL3A44TBoe/OAsE4lV95XmYInGL/AHq/5KHziNCjrATkbRmZTJnPeV9YKnak0H/2zP8Amr6xAlwRJgLBO2Z+U6b/AM1fWFG2p/8A+ib/AM1fWIO+0cJvCArXjkmBl4c8A8GGvHDW0KFQCkxxNfhHNDVXMA4w1RFoRWkNBgHJhmLxolpc1OVeHwgeIxO4HJ6a1igxGJKjz7aAMEqmkl+JOnbweZJSn3WtU/SCyEplJqzgEnOpt5PEKdNcvW/8fCAk4VAKnZ2vS3l8IPicQ59wVarWHCmcMllpQCRVaqmr07MdO9xFGoMvXncecBDUwfeDkHVg+gbOI5WOMPmEq94lki3GB7osf5gFQvkRpBBh94On+PrA5krIVMJJmkF4BUO9KGDImG491QyHdIdOSCygK+kN3cwC4d4C0wO1d6i7nP6xaIVn3eM3ulVRcX14P3pFnsvFk+6TUQFqC2kFSYFLHZ5w8UEA7erCPyhVooDkfSGGAgiY0KYaYR4AiVZQrQMiHpPygOUfOF3a/wAw3rpSEgHHPOGlbVy1rTjxhZlc+URNp4pklOZLNwqMoCq2ni99egFB33aBYaSXBPN+UOkYRzV2fscIKsaZFgdR8oAM9bktZ4ai44w3dpErDSd5raQDpU5ix/SD35mHTQFAPx6BxB9obPMsglvep0DPEEyCUlQNB38oDsXOFGqwpApUxKa13vQfeORJdBN4CIA0vU/GGrTXgbGHFJA3e+2gSV0YwFphBSurHJvlDJ2GKVc6RI2BOCl10tqPs3bRoDgRMKksHelqFqdC0BkpU0y1jMfEZxK9r/cKgGq50r9bxI2tsxrA2fqIrEk0JvUfMQGnlTwa8PnypeDhQbzip2dNDMb/AHixlqz7vAOUHh27C3zF+HytaF3zlbvjAValQoFIaRCiAfvQ9LP3pDAef0rD0wDW0hvlxgj348eHpARX0btrwDZk9KQ55dvFIvEgqdn84JtbFOphYfHpEJKoCerEWBbkLdYCpbp3R1OsPwuD3hwOZNIvcB4ZmTG3Ep86awFPhcAqZSrZt3SNVg/D6JSParUaAUA9POLrZHg5Upt8g0cgXNH9LQm1NmzpgKT7ssn8oYkjiTbpAZDGq/qFsLihI/Kkc/nnBcXsf2ctNiFU+/CL3aGATK3JaPdf81nIFKxOxmDlKlD2iwjdFyWZuGcBkMF4eWpC2IyppW9aRB2r4amSas6S3R+/hGhT4mkYf3QozLg7ov1Pxi32V+IWFIKZqCEmjFL06QHnMzDFLBbhw6TcEa8oZiMIRehpXI8jHoaU4DEFSUYht40lzBuj/abJJ7EUW0vC5lKWlZZAcguflTSogMthJ5QoEXEaHDbVc8FADqKt51HOKAJDDvOOlTik8q8mMBqRNEwhyBvD16cH8hFElO7NY2f0g2FxZI5KB+kRsZNAW+hgLCVL3Vu7O/L0izkqpzEBCgtKW6wmzpm8kah9NYCamaK+Tvb7QhUe3gW78ftlDnbOArgOcFRAmMPCjno/OvCA5SjCi1q8u+xDXHefbw00GXxgCqmByPKkR5kwJS5NGtnaCFGvduNorNqTDbjAVkxRJPGEaHKDQ1K6wFirZU1KQcrs4z4Q2TtidKPurUkxbz9pgBKXcsCTk0TR/QrR/cWgKV+13T1+cBF2N41npWEqXvJP7tcuUeg7O2siaAHG9QlMeU7a2KJLKlzBNlqspPwOhjT+BcEuYoLU5ABAgCbdxCk4her04BvjFXNwHt3WtRr6MHj0TFeGJMwkqSQrNXeVo8/8RYc4aatKgd1vcOTX84A2ztm4FAeYd8tV3ArwiwlYLZ09gwl1Ye8QTSMzsqdKQd6aEl6hzRPBszGzwu28GWSDKmAht0pAr/uEBF2h+GyCnew0xlCoBLv1yisO15q5Zw09ACwDuKsXH6SLVjZyCMOd5LiUTVLvuvmP8vwgW2tiCfMTMDWrxHTOA8kWkhQHfdYE/vGNJ4y2T7CelqhQcE1q8ZpdD1gL3Z0kAb1NOor6g+kQdqy/fNG+3esTtkAKpR7tkWHY6x2PkbxsQ2Z8mPdIAGzsUdzlQ9bRO2XOO8riX88qRUJRuK0BoYkS1mWqnroTAaNSdcoZv8fT7QshYWAQKF9IcUan0+8BWX6R263kO3jkFmfj36xwL0bp0gGgZvT7Q4peooOUMWPkGF456VGbQCgi1aH+Irsekb4NImkOdWv3aKrFrKltp/EA7FYZ/wAvC2msQjKaLjBJdubU75+UR8XKYHMB661gIolFRAs+tIvMTsVE7c9m0ohACgtwn/UC0QpOznlIUQanLR4v9mFElHvpClZP73xeArNr4BEqWiWhYmLKjvrD7pdmbVtWj0/wpsUSZKUu9Klo8s2lPEyendA/MLfTL7R63syZuoAIsICdLS0ZL8RZSFSQFA7z+4cnsQTZ2jRf1NXyreGzZKJ8soXZVORyI4iA8o2fg5G5MTN3kLVRKz7wTXQB8oleHfCcubN3Zk9BSkKIQgneJYs28A1Wi7xPhmfIWHQmegVBvnmLg8I0Ww1ywqshEtQF91n5OHgJmwPDK5UncmrEx6Mf2n9NYlYPZSZKWQCA9iXaLM4oM0DE0N9ftAYP8Q8AVISoBymriPOJsgb4csCfKPXvE8/+2QAK3fr/ABSPJ9ppZRAqPhAdMkqkkEGj0PI3+0TMLjAstfhew49kRVqxe8GNWFO9YDh1tAa8bDCpbm9tSCapLaG0UxSpJ3VCqS2kaDwptALSqWuoSD/xuQOWUB8USADvUKgWLZh2frQ9YAGzVlCmZ0tUZj6ZekW/st6oNOavkYieHJqQsEm6SlruGJ+Iibi8MkLIKa9dIDOFQrX178o5B7/mGn5Q8WFRme+kA5J1OffpDN4aUeOmEEd6Xga1MHduLDtoCNi1EB2vnfrFXLmEKpBcVO3jR+84CmUYC0RP3EkkjeNAOedNIgz8SSkJ4nvllCexsSSfMQNaHBMBqPC219wywz3fr9ovPEOzgtHtEAVrRhGH2Kr3xqI1GP2gpKGNAzMS7wFL4fwu/ik71k1j1bDzGTTSPMvCO1ZUuaozLmgJsI9TwW1pMyUd0gjgRSArcVOLFJS4LvenbxR4hGKwo9qhRmytCS6ecGxPjrDSVFKUKmqS4p3SDeHvFwxK1IEhQSoFzTd5dYCz8O+LUT6KZJ506RoN4EcI8z254WXhnmyz7oU7afUQbY/jdW6ELNdW+kB6ZLYXYR01gCrIVih2dt5KgPeBOsB2ltsbpFQwYcKQGZ8VbcCpm6irO3NmvnnGJxM6hJFSGizxhKt7VRAGtS7xR4pbqYWHlxMAJB90wiRBBKegNH+USMLJcV/KHLjM84Cz2HN9ioLNmLh709IgzccSSxuM+AgWImk1FjT7QBZe3KAv9iqJUnnr21Y3mA2iky0k3b4Fo8ykYkoAa8F/8ouAlb2Ypqa6/eOSL9dY5Q46PzhpPHIvU/EZwCufqOXx5xHx0xk8x3eJClMGerHWIGOcNXLLlAQ1S2I1OXGLXB4N0swehrX4cor5xqkiv379YlpmsUglgXJ6M3OmXAQDcbJ3X8ufAAfE+UVq1PRgAItJyieZGbOE5VOZFYqVrIcC3ecBK2Itpoift7GFVGa7xWbMm7swGJG059QBlfSAijCKZwOvrBZeNmoSQlRAUGPEaQ3Cy1TCwapapb+IuxsufLITMwntQc0gn/uj5wBPDm18Ph5ZVMRvzMgz9ItcL4+QC/sxLuaZ6PDMNhcQlLDAS9x/ykje8yXeGYzZi8SAE4Ayl/4j7o5nIwGjkeNZM0JSK7w0aulYo/Efh2WECbKcBRqnQ/KKDF+F8Th/eKQQD+k7x5tFlsHbZWn2KySC97g/SAt/DskJSXfvrFssJU4VVxa+XGK/ASN0HS/Lk1bmJqFgGoBLXNoDK+JcN7Ld3QxqeNvhGXSgAVD5AcY0niSdvzS9gPhf5xRy5IZ1C/wH1gK8huXpB0YkAWfTSG4meVn4NYDSCbOlBypQcAW1MApWpdAGYV+5h+FwJJbg8X+CWAgS0gBqlWqzUcwkB213dIhbRmhPuJH5c8ySO+sBCnJDhI7p8YmIlgAAu7cI7CYIguoEqNWPOr84VeOS9vSAOgO2bwjUtYevSHM3DpD9+tCA7cICKsUbX5GGTpe8G4RJQivM6NV6xGxqwkOGeAqpyGvwpHe0JPlTpblBEJdsir4Q6fhGJaoGcAk3FFW8c8un3MQCmCk1gq5dLVEBEFIsTK35e8BlWICpbDnEnA4rdLEBoBktTRcYPa2KQlkTFAGj9HvFXixVxnFr4f2sErSFgbu8OPM+QYcxAExO2MaE7ypiwneANgXbPPWJuyNtroorJHEvFliFS5uIIKXDWuz/AGi0wXgvDqS+6QTx7aAZL2zKmp96jPr8oymK2cozgtAzv3nWNJidkiUpshY/DmYBjMSiSnU9tfusAbC4jcACj7xzDmnHo8JMxaUy1HPXozc/pFANola6lkv20WWGw03Gf25SQlIPvKNhXI6wGbm702YQlJVWwuw5cIiz94r3akgWGQGUeg7QwMvASPcT/dWGclySeVgA5jESNoCWlSUgFayd6Yb8gMhxgKydJY91hUpUmJk6Wu+4/KrZ5dfWIJJsYC52TiGUOZPWkRsYsmcSDc71dXP1iMiapLHPLrHJnFSqu/fnASVbQVcgVzr2IBuvUisHkSAp941AcNXpztE9M9gwDgWMA5K2Ncr08oVFs+l4EXPdIMjXLu3CAc5Z+Qo/T+Yqsekl/PPQxYJVbqMy+kCXJNVM4YvemfQXHXhAVkuZV6WDd92iyV7qBVnzGeod9c4grIBP17fPzhsvHqCd3Uvy5QBcJhwFFSiABVteWsOngVUWAJduRsIjLmHgBTlEVc7kCNIDp5qRbhAgYepVO3hpTAHRM3gNYnYHZ6Zl1bpYtFUlTVESJeKIP0gNNsVaUneVW2bdftGjl+KEpDC+XN48+TitHHWDSMSAQ7qVkBX+YDdf1u+ASxJNfO4iPjyFpYJK1G2ZPMRB2VJnzvd3DLRqRXoOUbTZWxESmIBUcyam3oKQFDsj8PlrIVPVuJo6B+bqbCN3gdlS5KAiWndAhcPVhQRJljMmAwfjfAFSkKJoAQOZAb0cdYwu0Nl7pTu3KQe+MeveIp0lIqUg8Sz96x5xtKdKO8EOS5IezGrO4gM0vELFKjLvUQTZ+zvaXIAHEP5XiQcI4eGSGS9WqOPnr9zAaNGwJUyWkJBcUKrAUqS9+kQFeD1bxKCAEi5vbqHhF7YA/ItRYB3JamlKRJV4iUpO6k7yiLl1EcgAA8Bn8Xh1S1VDPb6wMYtte+kTZoDkrIUcw9/LyiAZbkkDOAsUkUzNX7yyg6VEZDyvAU8bdIcV6g9jKAUKF+Wvl6Q8gMxtwfyfWBqUkM75d/CHSyxcHnfvOAp8dNdTMzNTsCC4RndVaaPDMaP7pN35waRJ3kHQV+Q+MADGzgoN9B6CkQQmJU+SBq4v3l94jLHDtoAomA8Gs3DWBKrCPGl8NbA9o82bSWAXUbDqc4Cu2NsYzCVKDIQCpT6Cp6xM2F4ZVjVrUB7OWD+ZqPpzaNBh8MrHK/p8MPZ4cF5kxvzNYP8AKN3LwkrCyRKlpYAFhcnUmAwZ8AypbOtSznYDt4tMBsKVLoABxasWu7QnXzhqF1YZjl5gQB8Ghrh+lYtJMsM4PQxFwtaefBonKqOmkAZE1oZOdVjABvEl9PODBQao4P0gMzt/ZHtRS4duvypGJxGzlSlELQRW+Xm3bR6iuUekRp2E3mADnS+WeWUB5iuQpdgTyD93EWSPBs32SpkwploAJJVoztehJo0em4DYQB3iOJNmjzb8Q/GKZyv6eQf7SFe8ofrUKOP8orAZScAS4DDL7tbOH/1e6ndCAOILn1tBdmj2oKQBvJBIH7te+MQ1SSzjWAKJgIqSfhDxLfWFly1MMs+9Bw5QQzVCxPm3ygJRR9+phoJ17+kLvai44QqGFKZ9eMA4O2pcdtpCkV4jgeVIcEP3y9PrCqFHa9s878c4CJisIDb8w5xEweKUglPGo1i1WvgPra0VuOkEneHOndoBkyUNDwyr8GiFNQzwbfWenecGwOFeahJ/UoD1r84C08LeD5k5QmKG7LBBc58hnF/OwqsbiE4OSd2TLPvEWp+ZVL1LAamAHHTZpMiUrclA7oalLGvyjtsYb+hTKXJUUTq1FyDd+GTQHo+H2UnCSBLki1gbk6k65xWTQSr3wQTd3YfaMhs78U1OE4hLsfzJFfLWNtsrxLhsQwlzkKP7Cd08gFVPSAiTMO4ISxfoeVIdKk1D1bh68YtcRst/y+7qDb7QBMgpLKBByf6wCSgwJy8oT2xPd4asqc5QGY4enlf7QEqWCeRr20HSK2pleIkmgcmnWLLCSCogsw+0ByZW8WFolS8KiUkrUoJSA6iosAOsRtvbelYKSZkwuf0oH5lHQd0jxrxZ44n41RSSZcoGksGlP3H9RgL3x9+JPtgrD4YtKdlTLFfAaJ+LR56IQwVCOrwHSF7qgbco0KcXhlgEKMsskKSRRRs9M72v1MVCMK/feRHnxqX/AMeCfPvvldnDXp2BJKXRMBNPeBBFiSXBPrZzpCq8Mq/xJfUKNMrFrRi04JQqgkcAYU4mb+9Y4dmAmygCDxbSl4eQBV9bH1+0CTx4d8YKoOOrtbrAFkroH14ZdI4GnqeEcUs/pHSx3x1gGqAf16dvA30HpXr8YIvMcdM+2hNz+e84ASMOkkkpDvll6xKwM5KJiFEUCgTQ23uz0gbZc/51gctIpm2dMjnpAaDZqlJmkG+8w5vFb43xZOIO8fyJHTNvWLbD4chAmg0ajF6hs3uKecY/xJit+crV6wFSS/WFQqufSGw+XSA2Hhv8Sp+GZE3+/KFGUfeSB+1R+Bj1LZG05OMkiYhQUk3H6knQjIx8+qLlzFlsPb87CTN+SprOk/lUNCHrAe5z5O4a+8MjEecBo4zHDmfhFb4d/ESRigEKARNLDcVZR/ynPkaxpMLshlb3pl9YAGzsITVTgC3H6RB8TeLpWCR7xCphHuoFzxPCO8aeJRg5VP8A2rogfMjQR4jtDFqmTCuYSpRuT3plAG23tqbiphmTVFROWQ4DQRXQ5Rh8pBPfn0gGgRLw0rNn+nz+41gaMM5a50+A5xayZA4E/W58vTkIBkgO3Nhxz63vxfOCiWDx1OVvhXPXQkHrGgbKvX7+ZGkEly8m6cm7p0qoMDVya6h9fXj3/pgiC4cEdSx8okp1yHLpwPK1/wBIrJRgHDtfvMHvS0BRezFL8/l9odLUz6+lMocTb+PjCBP8QBGrcD1vxhi1EZ8OQzhZai/I3DBodvZEV7z+kApL+TVP21hhID1uB94ZvZO/w7rDyT51+UAzRgGcZwDFYkpScibV+XSJiJXPTW9XiqxqnLPb45/SAl+HtqFH9tZ9xT0L3rFXtAutR49/COw62UL9Kw3EgP6vzqIAQFIfKWAXI3hpCGHp3d2rlVfhT1gE3d4vbhD/AGWUMQS/CDsXpANwmFWpXuXFXdrVpxj0bYH4rTESjLnyzMmJACVuzvbevXlGHmzkymCHJ3fePGr/ACiMrEMDqW6ff6wEnxBtyZiZypkxW8TbQDQaCKre1hCYPgsN7RQHnAOw2EKy+Qvlzrr9YPJG6OfQUzOoDekTFyUpdILJSPfUK9BztxJ6CPg5JWX40t0HLvSALhJTF+FS+vLh28TWszj1+VfqFaiHyQwPFuJ/lyOZUnQwqJYJDBg3HTJ6ceQTxgBKGo04ZanhnyOUSJYblStfPSz/APbhCS0VLV7rQDnycjSHJqWDm1r00LE6AVyfOANK/NV2elfOtgafOwESioim6vopYHQD+daw2UK6WZsrNmbcSP06QomgZtw3j8kkevOAotyop0+d4elFDa2fllcwgGQb4feHlLPr8BYvpANc114Np6Q/dry5QNAoS1vqGPAQ7dDu5GQ/iAQyq31/mG73Ucu3hTfiOEPRQ2c8nH2MB01RCFFwGDPxyEZ2bMd8+OfnE/aWJBLABs6XPWsVyRzFcoB0i/zA+UNWp1Oc4MhDOQRbi/Qj4QJCa/PvukAhQ8S8Zh0oFC5oQxdwReltIZhsPvq3QRYtoS1q5mOnYcJIBINHbMVtXjAMlK/iNDgMEAlyHWTbg1LXs/URXbGlSysmZ+UB6B+2g2M2hvBqgOD0ZgK6c8oCDi23lfD01eIyiOz328EnLGffm/KGIHeUAmGk76gBc27EX/8ASpkgJT7yzfqLfDoTd6R9nSjLG+lt4+gN+LjtqQfHLMtBS4MxZLmxZqmocE2Ytc0N4CLjcSCyEkZFSv3L1u7C1dbRNw8sBIIpU90FcnrmNIiYHC0yrpYh6ppyvwN4sk2+b/U6n/sv9ogEXKJsH8/nnU/94MEsqul7cbnVx0bUwIqAyB6p0+gbm5ziDjNo++LgC9GJ1+Zv+psoCySsEkAlhm79BxLDI+hgyMOWdhe5sPN2YZFqf6Ym4LESp0olCW3MmqbVIF6g34PA1ShSvCjnm2ZFTZ3ZRYb0AxIcElmGZyzFS+YJNR+rhE3DrWUjdC2rZL51qUGru9TV4DLS7vkcnJc5FmVRiKg1Txi52dsoqlpIShq3UgGiiNRpdq3gM0rw/iRX+nnD/wCavWnwhg8P4hnMiduv/hru/L1MdHQATsyd/gzb0/trvbMXhkzZc7/CmA/6FV/6x0dACOz51/ZTLfsVrWkOxOBWlJO4rgNxTv5UELHQFBicMsUKFD/aetxSBS8Mp/yq1sY6OgDLke6GDWJ4/Nx8uMNTLzjo6ALIwKlJUagDNieA5VgUtNgXrf70PnCx0AXfZ2+lM33WyIHUxHUo5O3yjo6AbuxMw2GoCbHvKr07pCx0BpdnyAmSZ82wsKMSBQMaW50yULURWZsxS61sck0oOAv6006OgLCUgpq7HK4ZWt3enmkcYNJTnawq4FPKlW/0q4x0dABxq9wEubcbPc1LFxbUaXokyd40sL9+cdHQGy8PSt3D0Duoh3DNmKEt9+TEmzAL1FmPIXFgT7pYszID1MdHQBUqy1sHeptRZ9Qf2nONNsqSpUpJdI/NQu9FEaHSOjoD/9k="/>
          <p:cNvSpPr>
            <a:spLocks noChangeAspect="1" noChangeArrowheads="1"/>
          </p:cNvSpPr>
          <p:nvPr/>
        </p:nvSpPr>
        <p:spPr bwMode="auto">
          <a:xfrm>
            <a:off x="215900" y="-985838"/>
            <a:ext cx="1933575" cy="2362201"/>
          </a:xfrm>
          <a:prstGeom prst="rect">
            <a:avLst/>
          </a:prstGeom>
          <a:noFill/>
          <a:ln w="9525">
            <a:noFill/>
            <a:miter lim="800000"/>
            <a:headEnd/>
            <a:tailEnd/>
          </a:ln>
        </p:spPr>
        <p:txBody>
          <a:bodyPr/>
          <a:lstStyle/>
          <a:p>
            <a:endParaRPr lang="fi-FI">
              <a:latin typeface="Rockwell"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SOCIAL EPISTEMOLOGY II:</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THE INTERFACE</a:t>
            </a:r>
            <a:endParaRPr lang="en-US" dirty="0">
              <a:solidFill>
                <a:schemeClr val="tx2">
                  <a:tint val="100000"/>
                  <a:shade val="90000"/>
                  <a:satMod val="250000"/>
                  <a:alpha val="100000"/>
                </a:schemeClr>
              </a:solidFill>
            </a:endParaRPr>
          </a:p>
        </p:txBody>
      </p:sp>
      <p:sp>
        <p:nvSpPr>
          <p:cNvPr id="44034" name="Content Placeholder 2"/>
          <p:cNvSpPr>
            <a:spLocks noGrp="1"/>
          </p:cNvSpPr>
          <p:nvPr>
            <p:ph idx="1"/>
          </p:nvPr>
        </p:nvSpPr>
        <p:spPr/>
        <p:txBody>
          <a:bodyPr/>
          <a:lstStyle/>
          <a:p>
            <a:pPr marL="0" indent="0">
              <a:buFont typeface="Wingdings 2" pitchFamily="18" charset="2"/>
              <a:buNone/>
            </a:pPr>
            <a:endParaRPr lang="en-US" smtClean="0"/>
          </a:p>
          <a:p>
            <a:pPr marL="0" indent="0">
              <a:buFont typeface="Wingdings 2" pitchFamily="18" charset="2"/>
              <a:buNone/>
            </a:pPr>
            <a:r>
              <a:rPr lang="en-US" smtClean="0"/>
              <a:t>TWO PROBLEMS</a:t>
            </a:r>
          </a:p>
          <a:p>
            <a:pPr marL="0" indent="0">
              <a:buFont typeface="Wingdings 2" pitchFamily="18" charset="2"/>
              <a:buNone/>
            </a:pPr>
            <a:endParaRPr lang="en-US" smtClean="0"/>
          </a:p>
          <a:p>
            <a:pPr marL="0" indent="0">
              <a:buFont typeface="Wingdings 2" pitchFamily="18" charset="2"/>
              <a:buNone/>
            </a:pPr>
            <a:r>
              <a:rPr lang="en-US" smtClean="0"/>
              <a:t>HOW TO FOCUS INQUIRY ON THE RIGHT ISSUES?</a:t>
            </a:r>
          </a:p>
          <a:p>
            <a:pPr marL="0" indent="0">
              <a:buFont typeface="Wingdings 2" pitchFamily="18" charset="2"/>
              <a:buNone/>
            </a:pPr>
            <a:endParaRPr lang="en-US" smtClean="0"/>
          </a:p>
          <a:p>
            <a:pPr marL="0" indent="0">
              <a:buFont typeface="Wingdings 2" pitchFamily="18" charset="2"/>
              <a:buNone/>
            </a:pPr>
            <a:r>
              <a:rPr lang="en-US" smtClean="0"/>
              <a:t>HOW TO TRANSMIT KNOWLEDGE FOR PUBLIC USE?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INADEQUACIES OF THE MARKET</a:t>
            </a:r>
            <a:endParaRPr lang="en-US" dirty="0">
              <a:solidFill>
                <a:schemeClr val="tx2">
                  <a:tint val="100000"/>
                  <a:shade val="90000"/>
                  <a:satMod val="250000"/>
                  <a:alpha val="100000"/>
                </a:schemeClr>
              </a:solidFill>
            </a:endParaRPr>
          </a:p>
        </p:txBody>
      </p:sp>
      <p:sp>
        <p:nvSpPr>
          <p:cNvPr id="45058" name="Content Placeholder 2"/>
          <p:cNvSpPr>
            <a:spLocks noGrp="1"/>
          </p:cNvSpPr>
          <p:nvPr>
            <p:ph idx="1"/>
          </p:nvPr>
        </p:nvSpPr>
        <p:spPr/>
        <p:txBody>
          <a:bodyPr/>
          <a:lstStyle/>
          <a:p>
            <a:pPr marL="0" indent="0">
              <a:buFont typeface="Wingdings 2" pitchFamily="18" charset="2"/>
              <a:buNone/>
            </a:pPr>
            <a:r>
              <a:rPr lang="en-US" smtClean="0"/>
              <a:t>IT IS OPTIMISTIC TO THINK THAT RESEARCHERS WILL ALWAYS GRAVITATE TO THE MOST CRITICAL INQUIRIES.</a:t>
            </a:r>
          </a:p>
          <a:p>
            <a:pPr marL="0" indent="0">
              <a:buFont typeface="Wingdings 2" pitchFamily="18" charset="2"/>
              <a:buNone/>
            </a:pPr>
            <a:endParaRPr lang="en-US" smtClean="0"/>
          </a:p>
          <a:p>
            <a:pPr marL="0" indent="0">
              <a:buFont typeface="Wingdings 2" pitchFamily="18" charset="2"/>
              <a:buNone/>
            </a:pPr>
            <a:r>
              <a:rPr lang="en-US" smtClean="0"/>
              <a:t>IT IS EVEN MORE OPTIMISTIC TO SUPPOSE THAT MARKET MECHANISMS IN THE BROADER ECONOMY WILL DO THE TRICK.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PURSUIT</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fontAlgn="auto">
              <a:spcBef>
                <a:spcPts val="0"/>
              </a:spcBef>
              <a:spcAft>
                <a:spcPts val="0"/>
              </a:spcAft>
              <a:buFont typeface="Wingdings 2"/>
              <a:buNone/>
              <a:defRPr/>
            </a:pPr>
            <a:r>
              <a:rPr lang="en-US" dirty="0" smtClean="0"/>
              <a:t>	THE RESEARCH AGENDA WOULD BE ACCEPTED IN AN IDEAL CONVERSATION</a:t>
            </a:r>
          </a:p>
          <a:p>
            <a:pPr fontAlgn="auto">
              <a:spcBef>
                <a:spcPts val="0"/>
              </a:spcBef>
              <a:spcAft>
                <a:spcPts val="0"/>
              </a:spcAft>
              <a:buFont typeface="Wingdings 2"/>
              <a:buNone/>
              <a:defRPr/>
            </a:pPr>
            <a:endParaRPr lang="en-US" dirty="0"/>
          </a:p>
          <a:p>
            <a:pPr fontAlgn="auto">
              <a:spcBef>
                <a:spcPts val="0"/>
              </a:spcBef>
              <a:spcAft>
                <a:spcPts val="0"/>
              </a:spcAft>
              <a:buFont typeface="Wingdings 2"/>
              <a:buNone/>
              <a:defRPr/>
            </a:pPr>
            <a:r>
              <a:rPr lang="en-US" dirty="0" smtClean="0"/>
              <a:t>	EXAMPLE:   DISEASE RESEARCH</a:t>
            </a:r>
          </a:p>
          <a:p>
            <a:pPr fontAlgn="auto">
              <a:spcBef>
                <a:spcPts val="0"/>
              </a:spcBef>
              <a:spcAft>
                <a:spcPts val="0"/>
              </a:spcAft>
              <a:buFont typeface="Wingdings 2"/>
              <a:buNone/>
              <a:defRPr/>
            </a:pPr>
            <a:endParaRPr lang="en-US" dirty="0"/>
          </a:p>
          <a:p>
            <a:pPr fontAlgn="auto">
              <a:spcBef>
                <a:spcPts val="0"/>
              </a:spcBef>
              <a:spcAft>
                <a:spcPts val="0"/>
              </a:spcAft>
              <a:buFont typeface="Wingdings 2"/>
              <a:buNone/>
              <a:defRPr/>
            </a:pPr>
            <a:r>
              <a:rPr lang="en-US" dirty="0" smtClean="0"/>
              <a:t>	THE FAIR-SHARE PRINCIPLE: ASSIGN RESOURCES TO EACH DISEASE IN PROPORTION TO THE BURDEN IT INFLICTS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http://ocw.tufts.edu/data/6/207201/207203_xlarge.jpg"/>
          <p:cNvPicPr>
            <a:picLocks noChangeAspect="1" noChangeArrowheads="1"/>
          </p:cNvPicPr>
          <p:nvPr/>
        </p:nvPicPr>
        <p:blipFill>
          <a:blip r:embed="rId2"/>
          <a:srcRect/>
          <a:stretch>
            <a:fillRect/>
          </a:stretch>
        </p:blipFill>
        <p:spPr bwMode="auto">
          <a:xfrm>
            <a:off x="1447800" y="762000"/>
            <a:ext cx="6667500" cy="500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FAULTY TRANSMISSION</a:t>
            </a:r>
            <a:endParaRPr lang="en-US" dirty="0">
              <a:solidFill>
                <a:schemeClr val="tx2">
                  <a:tint val="100000"/>
                  <a:shade val="90000"/>
                  <a:satMod val="250000"/>
                  <a:alpha val="100000"/>
                </a:schemeClr>
              </a:solidFill>
            </a:endParaRPr>
          </a:p>
        </p:txBody>
      </p:sp>
      <p:sp>
        <p:nvSpPr>
          <p:cNvPr id="49154" name="Content Placeholder 2"/>
          <p:cNvSpPr>
            <a:spLocks noGrp="1"/>
          </p:cNvSpPr>
          <p:nvPr>
            <p:ph idx="1"/>
          </p:nvPr>
        </p:nvSpPr>
        <p:spPr/>
        <p:txBody>
          <a:bodyPr/>
          <a:lstStyle/>
          <a:p>
            <a:pPr marL="0" indent="0">
              <a:buFont typeface="Wingdings 2" pitchFamily="18" charset="2"/>
              <a:buNone/>
            </a:pPr>
            <a:endParaRPr lang="en-US" smtClean="0"/>
          </a:p>
          <a:p>
            <a:pPr marL="0" indent="0">
              <a:buFont typeface="Wingdings 2" pitchFamily="18" charset="2"/>
              <a:buNone/>
            </a:pPr>
            <a:r>
              <a:rPr lang="en-US" smtClean="0"/>
              <a:t>GLOBAL WARMING</a:t>
            </a:r>
          </a:p>
          <a:p>
            <a:pPr marL="0" indent="0">
              <a:buFont typeface="Wingdings 2" pitchFamily="18" charset="2"/>
              <a:buNone/>
            </a:pPr>
            <a:endParaRPr lang="en-US" smtClean="0"/>
          </a:p>
          <a:p>
            <a:pPr marL="0" indent="0">
              <a:buFont typeface="Wingdings 2" pitchFamily="18" charset="2"/>
              <a:buNone/>
            </a:pPr>
            <a:r>
              <a:rPr lang="en-US" smtClean="0"/>
              <a:t>GENETICALLY MODIFIED ORGANISMS</a:t>
            </a:r>
          </a:p>
          <a:p>
            <a:pPr marL="0" indent="0">
              <a:buFont typeface="Wingdings 2" pitchFamily="18" charset="2"/>
              <a:buNone/>
            </a:pPr>
            <a:endParaRPr lang="en-US" smtClean="0"/>
          </a:p>
          <a:p>
            <a:pPr marL="0" indent="0">
              <a:buFont typeface="Wingdings 2" pitchFamily="18" charset="2"/>
              <a:buNone/>
            </a:pPr>
            <a:r>
              <a:rPr lang="en-US" smtClean="0"/>
              <a:t>IN CASES LIKE THESE, PUBLIC DEBATES DO NOT START IN THE RIGHT PLACES.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1"/>
          <p:cNvSpPr txBox="1">
            <a:spLocks noChangeArrowheads="1"/>
          </p:cNvSpPr>
          <p:nvPr/>
        </p:nvSpPr>
        <p:spPr bwMode="auto">
          <a:xfrm>
            <a:off x="533400" y="533400"/>
            <a:ext cx="8077200" cy="1570038"/>
          </a:xfrm>
          <a:prstGeom prst="rect">
            <a:avLst/>
          </a:prstGeom>
          <a:noFill/>
          <a:ln w="9525">
            <a:noFill/>
            <a:miter lim="800000"/>
            <a:headEnd/>
            <a:tailEnd/>
          </a:ln>
        </p:spPr>
        <p:txBody>
          <a:bodyPr>
            <a:spAutoFit/>
          </a:bodyPr>
          <a:lstStyle/>
          <a:p>
            <a:r>
              <a:rPr lang="en-US" sz="2400">
                <a:latin typeface="Calibri" pitchFamily="34" charset="0"/>
              </a:rPr>
              <a:t>ANTHROPOGENIC GLOBAL WARMING IS UNCONTROVERSIAL.</a:t>
            </a:r>
          </a:p>
          <a:p>
            <a:endParaRPr lang="en-US" sz="2400">
              <a:latin typeface="Calibri" pitchFamily="34" charset="0"/>
            </a:endParaRPr>
          </a:p>
          <a:p>
            <a:r>
              <a:rPr lang="en-US" sz="2400">
                <a:latin typeface="Calibri" pitchFamily="34" charset="0"/>
              </a:rPr>
              <a:t>CLIMATE SCIENTISTS TRY TO ESTIMATE THE PROBABILITIES OF THE SIZE OF THE INCREASE.</a:t>
            </a:r>
          </a:p>
        </p:txBody>
      </p:sp>
      <p:pic>
        <p:nvPicPr>
          <p:cNvPr id="50178" name="Picture 2" descr="http://i599.photobucket.com/albums/tt79/climatechange/pppp6578697.jpg"/>
          <p:cNvPicPr>
            <a:picLocks noChangeAspect="1" noChangeArrowheads="1"/>
          </p:cNvPicPr>
          <p:nvPr/>
        </p:nvPicPr>
        <p:blipFill>
          <a:blip r:embed="rId2"/>
          <a:srcRect/>
          <a:stretch>
            <a:fillRect/>
          </a:stretch>
        </p:blipFill>
        <p:spPr bwMode="auto">
          <a:xfrm>
            <a:off x="2209800" y="2514600"/>
            <a:ext cx="4800600" cy="346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CONCLUSION</a:t>
            </a:r>
            <a:endParaRPr lang="en-US" dirty="0">
              <a:solidFill>
                <a:schemeClr val="tx2">
                  <a:tint val="100000"/>
                  <a:shade val="90000"/>
                  <a:satMod val="250000"/>
                  <a:alpha val="100000"/>
                </a:schemeClr>
              </a:solidFill>
            </a:endParaRPr>
          </a:p>
        </p:txBody>
      </p:sp>
      <p:sp>
        <p:nvSpPr>
          <p:cNvPr id="51202" name="Content Placeholder 2"/>
          <p:cNvSpPr>
            <a:spLocks noGrp="1"/>
          </p:cNvSpPr>
          <p:nvPr>
            <p:ph idx="1"/>
          </p:nvPr>
        </p:nvSpPr>
        <p:spPr/>
        <p:txBody>
          <a:bodyPr/>
          <a:lstStyle/>
          <a:p>
            <a:pPr marL="0" indent="0">
              <a:buFont typeface="Wingdings 2" pitchFamily="18" charset="2"/>
              <a:buNone/>
            </a:pPr>
            <a:r>
              <a:rPr lang="en-US" smtClean="0"/>
              <a:t>FOR A DEWEYAN PRAGMATIST, THE HEIRS OF THE CLASSICAL EPISTEMOLOGICAL PROBLEMS STEM FROM THE TWO TYPES OF SOCIAL EPISTEMOLOGY.</a:t>
            </a:r>
          </a:p>
          <a:p>
            <a:pPr marL="0" indent="0">
              <a:buFont typeface="Wingdings 2" pitchFamily="18" charset="2"/>
              <a:buNone/>
            </a:pPr>
            <a:endParaRPr lang="en-US" smtClean="0"/>
          </a:p>
          <a:p>
            <a:pPr marL="0" indent="0">
              <a:buFont typeface="Wingdings 2" pitchFamily="18" charset="2"/>
              <a:buNone/>
            </a:pPr>
            <a:r>
              <a:rPr lang="en-US" smtClean="0"/>
              <a:t>HOW SHOULD INQUIRY BE ORGANIZED – INTERNALLY  AND IN RELATION TO WIDER HUMAN GOALS?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AFTER FALLIBILISM</a:t>
            </a:r>
            <a:endParaRPr lang="en-US" dirty="0">
              <a:solidFill>
                <a:schemeClr val="tx2">
                  <a:tint val="100000"/>
                  <a:shade val="90000"/>
                  <a:satMod val="250000"/>
                  <a:alpha val="100000"/>
                </a:schemeClr>
              </a:solidFill>
            </a:endParaRPr>
          </a:p>
        </p:txBody>
      </p:sp>
      <p:sp>
        <p:nvSpPr>
          <p:cNvPr id="17410" name="Content Placeholder 2"/>
          <p:cNvSpPr>
            <a:spLocks noGrp="1"/>
          </p:cNvSpPr>
          <p:nvPr>
            <p:ph idx="1"/>
          </p:nvPr>
        </p:nvSpPr>
        <p:spPr/>
        <p:txBody>
          <a:bodyPr/>
          <a:lstStyle/>
          <a:p>
            <a:pPr marL="0" indent="0">
              <a:buFont typeface="Wingdings 2" pitchFamily="18" charset="2"/>
              <a:buNone/>
            </a:pPr>
            <a:r>
              <a:rPr lang="en-US" smtClean="0"/>
              <a:t>THERE ARE NO ABSOLUTELY CERTAIN FOUNDATIONS.</a:t>
            </a:r>
          </a:p>
          <a:p>
            <a:pPr marL="0" indent="0">
              <a:buFont typeface="Wingdings 2" pitchFamily="18" charset="2"/>
              <a:buNone/>
            </a:pPr>
            <a:endParaRPr lang="en-US" smtClean="0"/>
          </a:p>
          <a:p>
            <a:pPr marL="0" indent="0">
              <a:buFont typeface="Wingdings 2" pitchFamily="18" charset="2"/>
              <a:buNone/>
            </a:pPr>
            <a:r>
              <a:rPr lang="en-US" smtClean="0"/>
              <a:t>WE HAVE LEARNED TO LIVE WITH RIGOROUS REVISION OF KNOWLEDGE.</a:t>
            </a:r>
          </a:p>
          <a:p>
            <a:pPr marL="0" indent="0">
              <a:buFont typeface="Wingdings 2" pitchFamily="18" charset="2"/>
              <a:buNone/>
            </a:pPr>
            <a:endParaRPr lang="en-US" smtClean="0"/>
          </a:p>
          <a:p>
            <a:pPr marL="0" indent="0">
              <a:buFont typeface="Wingdings 2" pitchFamily="18" charset="2"/>
              <a:buNone/>
            </a:pPr>
            <a:r>
              <a:rPr lang="en-US" smtClean="0"/>
              <a:t>HOW TO REVISE BELIEFS?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INDIVIDUALISM AND ITS LIMITS</a:t>
            </a:r>
            <a:endParaRPr lang="en-US" dirty="0">
              <a:solidFill>
                <a:schemeClr val="tx2">
                  <a:tint val="100000"/>
                  <a:shade val="90000"/>
                  <a:satMod val="250000"/>
                  <a:alpha val="100000"/>
                </a:schemeClr>
              </a:solidFill>
            </a:endParaRPr>
          </a:p>
        </p:txBody>
      </p:sp>
      <p:sp>
        <p:nvSpPr>
          <p:cNvPr id="18434" name="Content Placeholder 2"/>
          <p:cNvSpPr>
            <a:spLocks noGrp="1"/>
          </p:cNvSpPr>
          <p:nvPr>
            <p:ph idx="1"/>
          </p:nvPr>
        </p:nvSpPr>
        <p:spPr/>
        <p:txBody>
          <a:bodyPr/>
          <a:lstStyle/>
          <a:p>
            <a:pPr marL="0" indent="0">
              <a:buFont typeface="Wingdings 2" pitchFamily="18" charset="2"/>
              <a:buNone/>
            </a:pPr>
            <a:r>
              <a:rPr lang="en-US" smtClean="0"/>
              <a:t>METHODOLOGY AS FOCUSED ON THE RATIONAL AGENT.</a:t>
            </a:r>
          </a:p>
          <a:p>
            <a:pPr marL="0" indent="0">
              <a:buFont typeface="Wingdings 2" pitchFamily="18" charset="2"/>
              <a:buNone/>
            </a:pPr>
            <a:endParaRPr lang="en-US" smtClean="0"/>
          </a:p>
          <a:p>
            <a:pPr marL="0" indent="0">
              <a:buFont typeface="Wingdings 2" pitchFamily="18" charset="2"/>
              <a:buNone/>
            </a:pPr>
            <a:r>
              <a:rPr lang="en-US" smtClean="0"/>
              <a:t>WHAT TRANSITIONS OF THE FORM</a:t>
            </a:r>
          </a:p>
          <a:p>
            <a:pPr marL="0" indent="0">
              <a:buFont typeface="Wingdings 2" pitchFamily="18" charset="2"/>
              <a:buNone/>
            </a:pPr>
            <a:endParaRPr lang="en-US" smtClean="0"/>
          </a:p>
          <a:p>
            <a:pPr marL="0" indent="0" algn="ctr">
              <a:buFont typeface="Wingdings 2" pitchFamily="18" charset="2"/>
              <a:buNone/>
            </a:pPr>
            <a:r>
              <a:rPr lang="en-US" smtClean="0"/>
              <a:t>K </a:t>
            </a:r>
            <a:r>
              <a:rPr lang="en-US" smtClean="0">
                <a:cs typeface="Times New Roman" pitchFamily="18" charset="0"/>
              </a:rPr>
              <a:t>→ K*</a:t>
            </a:r>
          </a:p>
          <a:p>
            <a:pPr marL="0" indent="0" algn="ctr">
              <a:buFont typeface="Wingdings 2" pitchFamily="18" charset="2"/>
              <a:buNone/>
            </a:pPr>
            <a:r>
              <a:rPr lang="en-US" smtClean="0">
                <a:cs typeface="Times New Roman" pitchFamily="18" charset="0"/>
              </a:rPr>
              <a:t>E</a:t>
            </a:r>
          </a:p>
          <a:p>
            <a:pPr marL="0" indent="0" algn="ctr">
              <a:buFont typeface="Wingdings 2" pitchFamily="18" charset="2"/>
              <a:buNone/>
            </a:pPr>
            <a:endParaRPr lang="en-US" smtClean="0">
              <a:cs typeface="Times New Roman" pitchFamily="18" charset="0"/>
            </a:endParaRPr>
          </a:p>
          <a:p>
            <a:pPr marL="0" indent="0">
              <a:buFont typeface="Wingdings 2" pitchFamily="18" charset="2"/>
              <a:buNone/>
            </a:pPr>
            <a:r>
              <a:rPr lang="en-US" smtClean="0">
                <a:cs typeface="Times New Roman" pitchFamily="18" charset="0"/>
              </a:rPr>
              <a:t>ARE JUSTIFIABLE?</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A BETTER VERSION</a:t>
            </a:r>
            <a:endParaRPr lang="en-US" dirty="0">
              <a:solidFill>
                <a:schemeClr val="tx2">
                  <a:tint val="100000"/>
                  <a:shade val="90000"/>
                  <a:satMod val="250000"/>
                  <a:alpha val="100000"/>
                </a:schemeClr>
              </a:solidFill>
            </a:endParaRPr>
          </a:p>
        </p:txBody>
      </p:sp>
      <p:sp>
        <p:nvSpPr>
          <p:cNvPr id="19458" name="Content Placeholder 2"/>
          <p:cNvSpPr>
            <a:spLocks noGrp="1"/>
          </p:cNvSpPr>
          <p:nvPr>
            <p:ph idx="1"/>
          </p:nvPr>
        </p:nvSpPr>
        <p:spPr/>
        <p:txBody>
          <a:bodyPr/>
          <a:lstStyle/>
          <a:p>
            <a:pPr marL="0" indent="0">
              <a:buFont typeface="Wingdings 2" pitchFamily="18" charset="2"/>
              <a:buNone/>
            </a:pPr>
            <a:r>
              <a:rPr lang="en-US" smtClean="0"/>
              <a:t>FOCUS ON TRANSITIONS OF THE FORM</a:t>
            </a:r>
          </a:p>
          <a:p>
            <a:pPr marL="0" indent="0">
              <a:buFont typeface="Wingdings 2" pitchFamily="18" charset="2"/>
              <a:buNone/>
            </a:pPr>
            <a:endParaRPr lang="en-US" smtClean="0"/>
          </a:p>
          <a:p>
            <a:pPr marL="0" indent="0">
              <a:buFont typeface="Wingdings 2" pitchFamily="18" charset="2"/>
              <a:buNone/>
            </a:pPr>
            <a:endParaRPr lang="en-US" smtClean="0"/>
          </a:p>
          <a:p>
            <a:pPr marL="0" indent="0" algn="ctr">
              <a:buFont typeface="Wingdings 2" pitchFamily="18" charset="2"/>
              <a:buNone/>
            </a:pPr>
            <a:r>
              <a:rPr lang="en-US" smtClean="0"/>
              <a:t>&lt;K,V&gt; </a:t>
            </a:r>
            <a:r>
              <a:rPr lang="en-US" smtClean="0">
                <a:cs typeface="Times New Roman" pitchFamily="18" charset="0"/>
              </a:rPr>
              <a:t>→ &lt;K*,V*&gt;</a:t>
            </a:r>
          </a:p>
          <a:p>
            <a:pPr marL="0" indent="0" algn="ctr">
              <a:buFont typeface="Wingdings 2" pitchFamily="18" charset="2"/>
              <a:buNone/>
            </a:pPr>
            <a:r>
              <a:rPr lang="en-US" smtClean="0"/>
              <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METHODOLOGICAL PROPOSAL</a:t>
            </a:r>
            <a:endParaRPr lang="en-US" dirty="0">
              <a:solidFill>
                <a:schemeClr val="tx2">
                  <a:tint val="100000"/>
                  <a:shade val="90000"/>
                  <a:satMod val="250000"/>
                  <a:alpha val="100000"/>
                </a:schemeClr>
              </a:solidFill>
            </a:endParaRPr>
          </a:p>
        </p:txBody>
      </p:sp>
      <p:sp>
        <p:nvSpPr>
          <p:cNvPr id="20482" name="Content Placeholder 2"/>
          <p:cNvSpPr>
            <a:spLocks noGrp="1"/>
          </p:cNvSpPr>
          <p:nvPr>
            <p:ph idx="1"/>
          </p:nvPr>
        </p:nvSpPr>
        <p:spPr/>
        <p:txBody>
          <a:bodyPr/>
          <a:lstStyle/>
          <a:p>
            <a:pPr marL="0" indent="0">
              <a:buFont typeface="Wingdings 2" pitchFamily="18" charset="2"/>
              <a:buNone/>
            </a:pPr>
            <a:endParaRPr lang="en-US" smtClean="0"/>
          </a:p>
          <a:p>
            <a:pPr marL="0" indent="0">
              <a:buFont typeface="Wingdings 2" pitchFamily="18" charset="2"/>
              <a:buNone/>
            </a:pPr>
            <a:r>
              <a:rPr lang="en-US" smtClean="0"/>
              <a:t>SET THIS UP IN TERMS OF PROBABILITIES, AND USE BAYESIAN CONDITIONALIZATION.</a:t>
            </a:r>
          </a:p>
          <a:p>
            <a:pPr marL="0" indent="0">
              <a:buFont typeface="Wingdings 2" pitchFamily="18" charset="2"/>
              <a:buNone/>
            </a:pPr>
            <a:endParaRPr lang="en-US" smtClean="0"/>
          </a:p>
          <a:p>
            <a:pPr marL="0" indent="0">
              <a:buFont typeface="Wingdings 2" pitchFamily="18" charset="2"/>
              <a:buNone/>
            </a:pPr>
            <a:r>
              <a:rPr lang="en-US" smtClean="0"/>
              <a:t>PROBLEMS:  TYPICALLY, ALTHOUGH NOT ALWAYS, THE PROBABILITIES ARE UNDEFINED.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EXAMPLE</a:t>
            </a:r>
            <a:endParaRPr lang="en-US" dirty="0">
              <a:solidFill>
                <a:schemeClr val="tx2">
                  <a:tint val="100000"/>
                  <a:shade val="90000"/>
                  <a:satMod val="250000"/>
                  <a:alpha val="100000"/>
                </a:schemeClr>
              </a:solidFill>
            </a:endParaRPr>
          </a:p>
        </p:txBody>
      </p:sp>
      <p:sp>
        <p:nvSpPr>
          <p:cNvPr id="21506" name="Content Placeholder 2"/>
          <p:cNvSpPr>
            <a:spLocks noGrp="1"/>
          </p:cNvSpPr>
          <p:nvPr>
            <p:ph idx="1"/>
          </p:nvPr>
        </p:nvSpPr>
        <p:spPr/>
        <p:txBody>
          <a:bodyPr/>
          <a:lstStyle/>
          <a:p>
            <a:pPr marL="0" indent="0">
              <a:buFont typeface="Wingdings 2" pitchFamily="18" charset="2"/>
              <a:buNone/>
            </a:pPr>
            <a:r>
              <a:rPr lang="en-US" smtClean="0"/>
              <a:t>LET F BE FRESNEL’S WAVE HYPOTHESIS, E BE THE OBSERVATION OF THE BRIGHT SPOT.</a:t>
            </a:r>
          </a:p>
          <a:p>
            <a:pPr marL="0" indent="0">
              <a:buFont typeface="Wingdings 2" pitchFamily="18" charset="2"/>
              <a:buNone/>
            </a:pPr>
            <a:endParaRPr lang="en-US" smtClean="0"/>
          </a:p>
          <a:p>
            <a:pPr marL="0" indent="0">
              <a:buFont typeface="Wingdings 2" pitchFamily="18" charset="2"/>
              <a:buNone/>
            </a:pPr>
            <a:r>
              <a:rPr lang="en-US" smtClean="0"/>
              <a:t>PR(F</a:t>
            </a:r>
            <a:r>
              <a:rPr lang="en-US" smtClean="0">
                <a:cs typeface="Times New Roman" pitchFamily="18" charset="0"/>
              </a:rPr>
              <a:t>|E) = PR(F).PR(E|F) / PR(E)</a:t>
            </a:r>
          </a:p>
          <a:p>
            <a:pPr marL="0" indent="0">
              <a:buFont typeface="Wingdings 2" pitchFamily="18" charset="2"/>
              <a:buNone/>
            </a:pPr>
            <a:r>
              <a:rPr lang="en-US" smtClean="0">
                <a:cs typeface="Times New Roman" pitchFamily="18" charset="0"/>
              </a:rPr>
              <a:t>PR(E) = PR(F).PR(E|F) + PR(~F).PR(E|~F) </a:t>
            </a:r>
          </a:p>
          <a:p>
            <a:pPr marL="0" indent="0">
              <a:buFont typeface="Wingdings 2" pitchFamily="18" charset="2"/>
              <a:buNone/>
            </a:pPr>
            <a:endParaRPr lang="en-US" smtClean="0">
              <a:cs typeface="Times New Roman" pitchFamily="18" charset="0"/>
            </a:endParaRPr>
          </a:p>
          <a:p>
            <a:pPr marL="0" indent="0">
              <a:buFont typeface="Wingdings 2" pitchFamily="18" charset="2"/>
              <a:buNone/>
            </a:pPr>
            <a:r>
              <a:rPr lang="en-US" smtClean="0">
                <a:cs typeface="Times New Roman" pitchFamily="18" charset="0"/>
              </a:rPr>
              <a:t>BUT WHAT IS PR(E|~F)  ?</a:t>
            </a:r>
          </a:p>
          <a:p>
            <a:pPr marL="0" indent="0">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n-US" dirty="0" smtClean="0">
                <a:solidFill>
                  <a:schemeClr val="tx2">
                    <a:tint val="100000"/>
                    <a:shade val="90000"/>
                    <a:satMod val="250000"/>
                    <a:alpha val="100000"/>
                  </a:schemeClr>
                </a:solidFill>
              </a:rPr>
              <a:t>DIVERSITY OF THE SCIENCES</a:t>
            </a:r>
            <a:endParaRPr lang="en-US" dirty="0">
              <a:solidFill>
                <a:schemeClr val="tx2">
                  <a:tint val="100000"/>
                  <a:shade val="90000"/>
                  <a:satMod val="250000"/>
                  <a:alpha val="100000"/>
                </a:schemeClr>
              </a:solidFill>
            </a:endParaRPr>
          </a:p>
        </p:txBody>
      </p:sp>
      <p:sp>
        <p:nvSpPr>
          <p:cNvPr id="22530" name="Content Placeholder 2"/>
          <p:cNvSpPr>
            <a:spLocks noGrp="1"/>
          </p:cNvSpPr>
          <p:nvPr>
            <p:ph idx="1"/>
          </p:nvPr>
        </p:nvSpPr>
        <p:spPr/>
        <p:txBody>
          <a:bodyPr/>
          <a:lstStyle/>
          <a:p>
            <a:pPr marL="0" indent="0">
              <a:buFont typeface="Wingdings 2" pitchFamily="18" charset="2"/>
              <a:buNone/>
            </a:pPr>
            <a:r>
              <a:rPr lang="en-US" smtClean="0"/>
              <a:t>PHILOSOPHY CAN GIVE US A “THIN”, GENERAL METHODOLOGY.</a:t>
            </a:r>
          </a:p>
          <a:p>
            <a:pPr marL="0" indent="0">
              <a:buFont typeface="Wingdings 2" pitchFamily="18" charset="2"/>
              <a:buNone/>
            </a:pPr>
            <a:endParaRPr lang="en-US" smtClean="0"/>
          </a:p>
          <a:p>
            <a:pPr marL="0" indent="0">
              <a:buFont typeface="Wingdings 2" pitchFamily="18" charset="2"/>
              <a:buNone/>
            </a:pPr>
            <a:r>
              <a:rPr lang="en-US" smtClean="0"/>
              <a:t>THESE DAYS, THE SUBSTANTIVE DETAILS ARE WORKED OUT, IN DIFFERENT WAYS, IN THE SUCCESSFUL SCIENCES.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124</TotalTime>
  <Words>948</Words>
  <Application>Microsoft Office PowerPoint</Application>
  <PresentationFormat>On-screen Show (4:3)</PresentationFormat>
  <Paragraphs>163</Paragraphs>
  <Slides>36</Slides>
  <Notes>1</Notes>
  <HiddenSlides>0</HiddenSlides>
  <MMClips>0</MMClips>
  <ScaleCrop>false</ScaleCrop>
  <HeadingPairs>
    <vt:vector size="6" baseType="variant">
      <vt:variant>
        <vt:lpstr>Fonts Used</vt:lpstr>
      </vt:variant>
      <vt:variant>
        <vt:i4>5</vt:i4>
      </vt:variant>
      <vt:variant>
        <vt:lpstr>Design Template</vt:lpstr>
      </vt:variant>
      <vt:variant>
        <vt:i4>9</vt:i4>
      </vt:variant>
      <vt:variant>
        <vt:lpstr>Slide Titles</vt:lpstr>
      </vt:variant>
      <vt:variant>
        <vt:i4>36</vt:i4>
      </vt:variant>
    </vt:vector>
  </HeadingPairs>
  <TitlesOfParts>
    <vt:vector size="50" baseType="lpstr">
      <vt:lpstr>Rockwell</vt:lpstr>
      <vt:lpstr>Arial</vt:lpstr>
      <vt:lpstr>Wingdings 2</vt:lpstr>
      <vt:lpstr>Calibri</vt:lpstr>
      <vt:lpstr>Times New Roman</vt:lpstr>
      <vt:lpstr>Foundry</vt:lpstr>
      <vt:lpstr>Foundry</vt:lpstr>
      <vt:lpstr>Foundry</vt:lpstr>
      <vt:lpstr>Foundry</vt:lpstr>
      <vt:lpstr>Foundry</vt:lpstr>
      <vt:lpstr>Foundry</vt:lpstr>
      <vt:lpstr>Foundry</vt:lpstr>
      <vt:lpstr>Foundry</vt:lpstr>
      <vt:lpstr>Foundry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Wissenschaftskolleg zu Berlin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TRANFORMING EPISTEMOLOGY</dc:title>
  <dc:creator>itservice</dc:creator>
  <cp:lastModifiedBy>Henrik Rydenfelt</cp:lastModifiedBy>
  <cp:revision>14</cp:revision>
  <dcterms:created xsi:type="dcterms:W3CDTF">2012-04-30T14:19:51Z</dcterms:created>
  <dcterms:modified xsi:type="dcterms:W3CDTF">2012-05-04T00:11:49Z</dcterms:modified>
</cp:coreProperties>
</file>