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166A81-E33A-4BD3-93AE-C3A067D4AD67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8EB3650-4F92-4C7D-BA98-8DEACC7C2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46449-B641-4233-A86E-49C6112DCEDA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BCEDA-549D-4A35-BAEA-B7F0A5869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/>
            <p:nvPr/>
          </p:nvSpPr>
          <p:spPr>
            <a:xfrm>
              <a:off x="4146745" y="1381458"/>
              <a:ext cx="877650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E8030-58DD-4A73-A240-A7D77EAA9EE9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33A79-3214-4540-9E10-3F63B5BC8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B8979-FD95-4B34-BE1A-BE07CF60B985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37943-EB18-4FC1-BF6C-15EF0DBB4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64661-2F64-484B-A183-51816EC07840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C68C-A79B-4B1B-B889-B763EC7F6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C9D7C-B219-4E86-9DD2-1651DB0DE813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A6B3-027B-4735-854E-309116720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1DD-0F8C-49E3-8DFC-FF4D4C7622D9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1DA51-EF0D-47F2-A3AD-3E8795882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  <a:cs typeface="+mn-cs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  <a:cs typeface="+mn-cs"/>
              </a:endParaRP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BF545-2110-4220-B17C-5465009D9D43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AF790-4242-434B-986B-D94054233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DFA68-7F7F-4553-A354-9BA06D1BDCDD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8C3F-4662-48EB-858B-EB60FE430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AB7C3-CACF-4EF1-83BB-4D5619DA1858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E212E-842F-4A1E-9B1F-6E92DC329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3F242-AE57-4916-BCBF-1B7FD402F654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CFD53-4752-4ACF-9D2B-F663E75A7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D0DA98-8A3E-445E-9A42-9DD39469E91D}" type="datetimeFigureOut">
              <a:rPr lang="en-US"/>
              <a:pPr>
                <a:defRPr/>
              </a:pPr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A7DFF4-87C2-4C99-9AB0-44C01E387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0" r:id="rId8"/>
    <p:sldLayoutId id="2147483669" r:id="rId9"/>
    <p:sldLayoutId id="2147483678" r:id="rId10"/>
    <p:sldLayoutId id="21474836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CHALLENGES TO DEMOCRACY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PHILIP KITCHER</a:t>
            </a:r>
            <a:endParaRPr lang="en-US" sz="20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REQUIREMENT OF A WIDE RANGE OF OPTIONS FOR GENUINE CHOICE (A CONSTRAINT ON EDUCATION).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REQUIREMENT OF GOOD SOURCES OF INFORMATION (A CONSTRAINT ON THE SYSTEM OF PUBLIC KNOWLEDGE).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IMPORTANCE OF SOCIAL EPISTEMOLOGY.</a:t>
            </a:r>
          </a:p>
        </p:txBody>
      </p:sp>
      <p:sp>
        <p:nvSpPr>
          <p:cNvPr id="225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COMMON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ONE TYPE OF PROBLEM OCCURS WHEN CITIZENS HAVE PREFERENCES THAT ARE AT ODDS WITH THEIR INTERESTS.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BECAUSE THEY LACK ACCESS TO “PUBLIC KNOWLEDGE”.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CLIMATE CHANGE AS A CONTEMPORARY EXAMPLE.</a:t>
            </a:r>
          </a:p>
        </p:txBody>
      </p:sp>
      <p:sp>
        <p:nvSpPr>
          <p:cNvPr id="2355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FAILURES IN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IN A COMPLEX SOCIETY, THE SITUATIONS AND ASPIRATIONS OF MANY OTHERS ARE INVISIBLE.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HENCE, IN PURSUING YOUR JOINT PROJECT WITH YOUR COLLEAGUES YOU FAIL TO SEE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HOW YOUR ACTIONS AFFECT OUTSIDERS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WHAT THOSE OUTSIDERS ARE TRYING TO DO.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LIKELY RESULTS: MUTUAL INTERFERENCE.</a:t>
            </a:r>
          </a:p>
        </p:txBody>
      </p:sp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OPACITY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DEMOCRACY IS A WORK IN PROGRESS.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HISTORICALLY, IT HAS EMERGED THROUGH PROCESSES IN WHICH A PARTICULAR TYPE OF PROBLEM WAS DOMINANT.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PROBLEM OF </a:t>
            </a:r>
            <a:r>
              <a:rPr lang="en-US" i="1" smtClean="0"/>
              <a:t>IDENTIFIABLE OPPRESSION</a:t>
            </a:r>
            <a:r>
              <a:rPr lang="en-US" smtClean="0"/>
              <a:t>.</a:t>
            </a:r>
          </a:p>
        </p:txBody>
      </p:sp>
      <p:sp>
        <p:nvSpPr>
          <p:cNvPr id="2560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WORK IN PROGRESS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3.bp.blogspot.com/_G9VWah8GtKE/SYQTk4uBXcI/AAAAAAAAAtc/gsl7vStrg4o/s400/charles_execu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381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4495800" y="228600"/>
            <a:ext cx="4419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orbel" pitchFamily="34" charset="0"/>
              </a:rPr>
              <a:t>IDENTIFIABLE OPPRESSION IS TYPICALLY EMBODIED IN TYRANNICAL RULERS.</a:t>
            </a:r>
          </a:p>
          <a:p>
            <a:endParaRPr lang="en-US" sz="2400">
              <a:latin typeface="Corbel" pitchFamily="34" charset="0"/>
            </a:endParaRPr>
          </a:p>
          <a:p>
            <a:r>
              <a:rPr lang="en-US" sz="2400">
                <a:latin typeface="Corbel" pitchFamily="34" charset="0"/>
              </a:rPr>
              <a:t>CONSTITUTIONS AND ELECTIONS OFFER SAFEGUARDS.</a:t>
            </a:r>
          </a:p>
        </p:txBody>
      </p:sp>
      <p:pic>
        <p:nvPicPr>
          <p:cNvPr id="26627" name="Picture 4" descr="http://www.tonypalmeri.com/images/georg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429000"/>
            <a:ext cx="321310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6" descr="http://www.jewishvirtuallibrary.org/images/hitler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886200"/>
            <a:ext cx="3429000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://www.sepiamutiny.com/sepia/archives/nyt-decrepit-indian-govern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762000"/>
            <a:ext cx="3810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52400" y="152400"/>
            <a:ext cx="4648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rbel" pitchFamily="34" charset="0"/>
              </a:rPr>
              <a:t>COMPLEX SOCIETIES FACE PROBLEMS OF UNIDENTIFIABLE OPPRESSION.</a:t>
            </a:r>
          </a:p>
          <a:p>
            <a:endParaRPr lang="en-US" sz="3200">
              <a:latin typeface="Corbel" pitchFamily="34" charset="0"/>
            </a:endParaRPr>
          </a:p>
          <a:p>
            <a:r>
              <a:rPr lang="en-US" sz="3200">
                <a:latin typeface="Corbel" pitchFamily="34" charset="0"/>
              </a:rPr>
              <a:t>TRANSMISSION FAILURES AND OPACITY.</a:t>
            </a:r>
          </a:p>
        </p:txBody>
      </p:sp>
      <p:pic>
        <p:nvPicPr>
          <p:cNvPr id="27651" name="Picture 4" descr="http://www.chinasmack.com/wp-content/uploads/2009/12/factory-smokestacks-pollution-suns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86200"/>
            <a:ext cx="4191000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6" descr="http://www.affordablehousinginstitute.org/blogs/us/Slum_Camden_NJ_1938_sm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4038600"/>
            <a:ext cx="30480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WE SHOULD THINK OF THESE SITUATIONS AS DIMINUTIONS OF FREEDOM.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FUNDAMENTAL FREEDOM IS TO CHOOSE AND TO PURSUE “ONE’S OWN GOOD IN ONE’S OWN WAY”.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THAT IS COMPROMISED BY UNIDENTIFIABLE OPPRESSION.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MEASURES THAT PROTECT THE FREEDOM OF ONE GROUP OF CITIZENS OFTEN LIMIT THE FREEDOM OF OTHERS.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THIS IS EASILY OVERLOOKED WHEN THE FREEDOMS ARE OF DIFFERENT KINDS.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ESPECIALLY IN CASES IN WHICH THE SECONDARY FREEDOMS OF THE RICH ARE PROTECTED AT COST TO THE FUNDAMENTAL FREEDOMS OF THE POOR.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6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CONSEQUENCE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IF DEMOCRACY IS TO LIVE UP TO THE VALUES THAT MAKE IT ATTRACTIVE, THE PROBLEM OF OPACITY NEEDS TO BE OVERCOME.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CONSEQUENCES FOR OTHERS HAVE TO BE RECOGNIZED, AND THE DISTRIBUTION OF FREEDOMS UNDERSTOOD.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THIS REQUIRES MUTUAL ENGAGEMENT.</a:t>
            </a:r>
          </a:p>
        </p:txBody>
      </p:sp>
      <p:sp>
        <p:nvSpPr>
          <p:cNvPr id="3072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/>
              <a:t>MUTUAL ENGAGEMENT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MUTUAL ENGAGEMENT REQUIRES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RECOGNIZING THE SITUATIONS AND ASPIRATIONS OF OTHERS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COMMITMENT TO PROMOTING THOSE ASPIRATIONS.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SUBJECT TO THE REMOVAL OF IDENTIFIABLE ERRORS FROM ALL PERSPECTIVES.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ANALOGUE OF THE IDEAL CONVERSATIONS THAT ISSUE IN VALUING.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SOLIDARITY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IN COMPLEX SOCIETIES, THERE IS A LOSS OF COMMUNITY – AND THIS IS DETRIMENTAL TO THE HEALTH OF ANY DEMOCRACY.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ECONOMIC PRESSURES OF COMPLEX SOCIETIES DISTORT THE FUNCTION OF EDUCATION, AND THEREBY UNDERMINE DEMOCRATIC VALUES AND INSTITUTIONS.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DEWEY’S 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AN IDEAL CONVERSATION INVOLVES: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THE FULL RANGE OF PERSPECTIVES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CORRECTED FOR IDENTIFIABLE ERRORS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MUTUAL RECOGNITION OF AIMS AND INTENTIONS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MIRRORING OF OTHERS: IDENTIFICATION WITH OTHERS’ AIMS AND INTENTIONS</a:t>
            </a:r>
          </a:p>
          <a:p>
            <a:pPr marL="868363" lvl="1" indent="-457200">
              <a:buFont typeface="Book Antiqua" pitchFamily="18" charset="0"/>
              <a:buAutoNum type="arabicPeriod"/>
            </a:pPr>
            <a:r>
              <a:rPr lang="en-US" smtClean="0"/>
              <a:t>EXTENDED MIRRORING: TAKING ACCOUNT OF HIGHER-ORDER JUDGMENTS.</a:t>
            </a:r>
          </a:p>
        </p:txBody>
      </p:sp>
      <p:sp>
        <p:nvSpPr>
          <p:cNvPr id="327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MIRRORING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THIS GIVES SUBSTANCE TO DEWEY’S THOUGHT THAT DEMOCRACY INVOLVES LEARNING.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SOLIDARITY CONSISTS IN LEARNING ABOUT OTHERS AND IN FRAMING POLICIES THAT ARE ATTUNED TO ALL.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NEW ENGLAND TOWN MEETING AS IDEAL (TOCQUEVILLE).</a:t>
            </a:r>
          </a:p>
        </p:txBody>
      </p:sp>
      <p:sp>
        <p:nvSpPr>
          <p:cNvPr id="3379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DEMOCRACY AS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PRIOR TO A SOCIAL CONTRACT, THERE MUST BE A SHARED CONCEPTION OF THE GOOD.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CITIZENS MUST AGREE ON THE COLLECTIVELY BEST OPTION FROM A RANGE OF POSSIBLE OUTCOMES – THROUGH THE SOCIAL CONTRACT THEY COMMIT THEMSELVES TO IT.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THAT CANNOT ALLOW FOR WIDE ASYMMETRIES.</a:t>
            </a:r>
          </a:p>
        </p:txBody>
      </p:sp>
      <p:sp>
        <p:nvSpPr>
          <p:cNvPr id="348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THEMES FROM ROUSSEAU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0" y="1905000"/>
          <a:ext cx="3429000" cy="74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/>
                <a:gridCol w="1714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&lt;9,9&gt;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&lt;0,10&gt;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&lt;10,0&gt;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&lt;1,1&gt;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95600" y="4800600"/>
          <a:ext cx="3200400" cy="74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&lt;10,40&gt;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&lt;0,60&gt;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&lt;60,0&gt;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&lt;5,5&gt;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863" name="TextBox 5"/>
          <p:cNvSpPr txBox="1">
            <a:spLocks noChangeArrowheads="1"/>
          </p:cNvSpPr>
          <p:nvPr/>
        </p:nvSpPr>
        <p:spPr bwMode="auto">
          <a:xfrm>
            <a:off x="2992438" y="596900"/>
            <a:ext cx="2801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Book Antiqua" pitchFamily="18" charset="0"/>
              </a:rPr>
              <a:t>COMPARE</a:t>
            </a:r>
          </a:p>
        </p:txBody>
      </p:sp>
      <p:sp>
        <p:nvSpPr>
          <p:cNvPr id="35864" name="TextBox 6"/>
          <p:cNvSpPr txBox="1">
            <a:spLocks noChangeArrowheads="1"/>
          </p:cNvSpPr>
          <p:nvPr/>
        </p:nvSpPr>
        <p:spPr bwMode="auto">
          <a:xfrm>
            <a:off x="3659188" y="3287713"/>
            <a:ext cx="1468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latin typeface="Book Antiqua" pitchFamily="18" charset="0"/>
              </a:rPr>
              <a:t>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FREEDOM AND EQUALITY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… ARE NOT OPPOSED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… BUT MEDIATED BY SOLIDARITY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THE FAMOUS SLOGAN IS JUSTIFIED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LIBERT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É, EGALITÉ, FRATERNITÉ.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Book Antiqua" pitchFamily="18" charset="0"/>
              <a:buAutoNum type="arabicPeriod"/>
            </a:pPr>
            <a:r>
              <a:rPr lang="en-US" smtClean="0"/>
              <a:t>CONFINEMENT OF THE INTERACTIVE DIMENSION OF LIVES TO THE PRIVATE (FAMILY RELATIONS)</a:t>
            </a:r>
          </a:p>
          <a:p>
            <a:pPr marL="457200" indent="-457200">
              <a:buFont typeface="Book Antiqua" pitchFamily="18" charset="0"/>
              <a:buAutoNum type="arabicPeriod"/>
            </a:pPr>
            <a:r>
              <a:rPr lang="en-US" smtClean="0"/>
              <a:t>LIMITING OF FAMILY PROJECTS THROUGH THE DIMINUTION OF OPPORTUNITIES IN THE BROADER SOCIAL SPHERE</a:t>
            </a:r>
          </a:p>
          <a:p>
            <a:pPr marL="457200" indent="-457200">
              <a:buFont typeface="Book Antiqua" pitchFamily="18" charset="0"/>
              <a:buAutoNum type="arabicPeriod"/>
            </a:pPr>
            <a:r>
              <a:rPr lang="en-US" smtClean="0"/>
              <a:t>FORCED COMPETITION WITH OTHERS WHO HAVE SIMILAR GOALS.</a:t>
            </a:r>
          </a:p>
        </p:txBody>
      </p:sp>
      <p:sp>
        <p:nvSpPr>
          <p:cNvPr id="378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THE CURRENT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PUBLIC GOODS AS INCREASING THE OPPORTUNITIES FOR PRIVATE PROJECTS.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CITIZEN DISCUSSIONS AS REMEDYING PROBLEMS OF OPACITY.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NEED TO ACTUALIZE EGALITARIAN IDEALS.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THESE ARE STEPS TOWARDS RECOVERING COMMUNITY.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89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PROGRESSIVE 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THERE IS NO APPARENT THREAT TO ELECTIONS, OR TO FREE DISCUSSION, EVEN IF A SOCIETY IS LARGE AND COMPLEX.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DEWEY’S CONCERNS REST ON THE THOUGHT THAT ELECTIONS UNDER CONDITIONS OF OPEN DISCUSSION ARE ONLY A SMALL PART OF THE CONCEPT OF DEMOCRACY.</a:t>
            </a:r>
          </a:p>
        </p:txBody>
      </p:sp>
      <p:sp>
        <p:nvSpPr>
          <p:cNvPr id="1536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ANY SATISFACTORY ACCOUNT OF DEMOCRACY SHOULD EXPLAIN ITS VIRTUES.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ELECTIONS AND FREE DISCUSSIONS ARE IMPORTANT BECAUSE THEY PROMOTE SOME MORE BASIC GOOD.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THEY ALLOW CITIZENS TO PLAY A ROLE IN DECISIONS THAT AFFECT THEIR LIVES – AND THEREBY ENHANCE THE CITIZENS’ FREEDOM.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38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RECALL THE EGALITARIAN IDEAL: SERIOUS CHANCES FOR ALL OF LIVING A WORTHWHILE LIFE.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ONE PART OF LIVING A WORTHWHILE LIFE CONSISTS IN ACHIEVING YOUR OWN SENSE OF DIRECTION.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MILL: PURSUING ONE’S OWN GOOD IN ONE’S OWN WAY.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VALUES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THIS EXPLAINS DEWEY’S WORRY ABOUT THE ECONOMIC PRESSURES ON EDUCATION.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IS CONCERNED THAT THE ECONOMIC STRUCTURES OF COMPLEX SOCIETIES UNDERMINE THE VALUE DEMOCRACY IS INTENDED TO PROMOTE.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(TO BE EXPLORED IN THE NEXT LECTURE).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688975" y="76200"/>
            <a:ext cx="7756525" cy="1752600"/>
          </a:xfrm>
        </p:spPr>
        <p:txBody>
          <a:bodyPr/>
          <a:lstStyle/>
          <a:p>
            <a:r>
              <a:rPr lang="en-US" smtClean="0"/>
              <a:t>DEMOCRACY AND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WHAT IS THE THREAT POSED BY LOSS OF COMMUNITY?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THIS STEMS FROM A SPECIFIC CONCEPTION OF THE WORTHWHILE LIFE.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WORTHWHILE LIVES INVOLVE INTERACTIONS WITH OTHERS – PARTICIPATION IN JOINT PROJECTS.</a:t>
            </a:r>
          </a:p>
        </p:txBody>
      </p:sp>
      <p:sp>
        <p:nvSpPr>
          <p:cNvPr id="1945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LOSING THE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FEATURES OF WORTHWHILE LIVES: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THEY ARE FREELY CHOSEN.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THEY INVOLVE JOINT PROJECTS.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THOSE PROJECTS ARE NOT BLOCKED BY THE EFFORTS OF OTHERS.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RECOGNITION OF ONESELF AS CONTRIBUTING TO THE JOINT PROJECTS.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?? RECOGNITION THAT OTHERS RECOGNIZE THE CONTRIBUTIONS.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48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WORTHWHILE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/>
              <a:t>AGREE ON NONINTERFERENCE.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BUT DEWEY FRAMES THIS NOT IN TERMS OF INDIVIDUALS BUT OF GROUPS OF INTERACTING INDIVIDUALS.</a:t>
            </a:r>
          </a:p>
          <a:p>
            <a:pPr marL="0" indent="0">
              <a:buFont typeface="Wingdings" pitchFamily="2" charset="2"/>
              <a:buNone/>
            </a:pPr>
            <a:endParaRPr lang="en-US" smtClean="0"/>
          </a:p>
          <a:p>
            <a:pPr marL="0" indent="0">
              <a:buFont typeface="Wingdings" pitchFamily="2" charset="2"/>
              <a:buNone/>
            </a:pPr>
            <a:r>
              <a:rPr lang="en-US" smtClean="0"/>
              <a:t>BECAUSE HE BUILDS INTERRELATIONSHIPS INTO HIS CONCEPTION OF THE WORTHWHILE LIFE.</a:t>
            </a:r>
          </a:p>
        </p:txBody>
      </p:sp>
      <p:sp>
        <p:nvSpPr>
          <p:cNvPr id="215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DEWEY AND MILL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108</TotalTime>
  <Words>846</Words>
  <Application>Microsoft Office PowerPoint</Application>
  <PresentationFormat>On-screen Show (4:3)</PresentationFormat>
  <Paragraphs>156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26</vt:i4>
      </vt:variant>
    </vt:vector>
  </HeadingPairs>
  <TitlesOfParts>
    <vt:vector size="41" baseType="lpstr">
      <vt:lpstr>Book Antiqua</vt:lpstr>
      <vt:lpstr>Arial</vt:lpstr>
      <vt:lpstr>Wingdings</vt:lpstr>
      <vt:lpstr>Calibri</vt:lpstr>
      <vt:lpstr>Corbel</vt:lpstr>
      <vt:lpstr>Times New Roman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Slide 1</vt:lpstr>
      <vt:lpstr>DEWEY’S CONCERNS</vt:lpstr>
      <vt:lpstr>WHY IS THIS?</vt:lpstr>
      <vt:lpstr>DEMOCRACY</vt:lpstr>
      <vt:lpstr>VALUES AGAIN</vt:lpstr>
      <vt:lpstr>DEMOCRACY AND EDUCATION</vt:lpstr>
      <vt:lpstr>LOSING THE PUBLIC</vt:lpstr>
      <vt:lpstr>WORTHWHILE LIVES</vt:lpstr>
      <vt:lpstr>DEWEY AND MILL</vt:lpstr>
      <vt:lpstr>COMMON POINTS</vt:lpstr>
      <vt:lpstr>FAILURES IN TRANSMISSION</vt:lpstr>
      <vt:lpstr>OPACITY</vt:lpstr>
      <vt:lpstr>A WORK IN PROGRESS</vt:lpstr>
      <vt:lpstr>Slide 14</vt:lpstr>
      <vt:lpstr>Slide 15</vt:lpstr>
      <vt:lpstr>PROPOSAL</vt:lpstr>
      <vt:lpstr>A CONSEQUENCE</vt:lpstr>
      <vt:lpstr>MUTUAL ENGAGEMENT</vt:lpstr>
      <vt:lpstr>SOLIDARITY</vt:lpstr>
      <vt:lpstr>MIRRORING OTHERS</vt:lpstr>
      <vt:lpstr>DEMOCRACY AS LEARNING</vt:lpstr>
      <vt:lpstr>THEMES FROM ROUSSEAU</vt:lpstr>
      <vt:lpstr>Slide 23</vt:lpstr>
      <vt:lpstr>FREEDOM AND EQUALITY</vt:lpstr>
      <vt:lpstr>THE CURRENT CONDITION</vt:lpstr>
      <vt:lpstr>PROGRESSIVE DEMOCRACY</vt:lpstr>
    </vt:vector>
  </TitlesOfParts>
  <Company>Wissenschaftskolleg zu Berlin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TO DEMOCRACY</dc:title>
  <dc:creator>itservice</dc:creator>
  <cp:lastModifiedBy>Henrik Rydenfelt</cp:lastModifiedBy>
  <cp:revision>10</cp:revision>
  <dcterms:created xsi:type="dcterms:W3CDTF">2012-05-01T08:13:00Z</dcterms:created>
  <dcterms:modified xsi:type="dcterms:W3CDTF">2012-05-04T00:14:48Z</dcterms:modified>
</cp:coreProperties>
</file>