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208" y="-7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065FAE81-18C9-471C-8EFA-759066C244BC}" type="datetimeFigureOut">
              <a:rPr lang="en-US"/>
              <a:pPr>
                <a:defRPr/>
              </a:pPr>
              <a:t>5/4/2012</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2AB015E1-BA31-495E-BA33-9AF0B299446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2CE7755-955C-4F2B-BE9D-B5DEF1CED06E}" type="datetimeFigureOut">
              <a:rPr lang="en-US"/>
              <a:pPr>
                <a:defRPr/>
              </a:pPr>
              <a:t>5/4/2012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5665386-10C6-44DD-AE16-08CEC508B77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68B4FAF-1866-4AA7-8370-93C9B3FC80FD}" type="datetimeFigureOut">
              <a:rPr lang="en-US"/>
              <a:pPr>
                <a:defRPr/>
              </a:pPr>
              <a:t>5/4/2012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DAFF68D-214C-42CB-A305-B9F02F78EDD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B5305D8-5573-4743-B008-FEC722F881C4}" type="datetimeFigureOut">
              <a:rPr lang="en-US"/>
              <a:pPr>
                <a:defRPr/>
              </a:pPr>
              <a:t>5/4/2012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881836F-0851-40E1-864A-295E88A643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F175909-4C60-4871-8E37-7615148333B0}" type="datetimeFigureOut">
              <a:rPr lang="en-US"/>
              <a:pPr>
                <a:defRPr/>
              </a:pPr>
              <a:t>5/4/2012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CEF3DB1-8C85-4576-B161-C7B6351B6BC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1A8F2ECD-0835-40F1-9843-06E1068057DF}" type="datetimeFigureOut">
              <a:rPr lang="en-US"/>
              <a:pPr>
                <a:defRPr/>
              </a:pPr>
              <a:t>5/4/2012</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85A87E60-9D4C-4884-A947-CB4882A7C15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EA660942-6BDC-4EBB-970F-5426AA1EC7AD}" type="datetimeFigureOut">
              <a:rPr lang="en-US"/>
              <a:pPr>
                <a:defRPr/>
              </a:pPr>
              <a:t>5/4/2012</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BA42F4A0-3EE8-43D0-8616-7F01B4950C7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A4389080-03B8-4500-8C46-4B22819A3BF3}" type="datetimeFigureOut">
              <a:rPr lang="en-US"/>
              <a:pPr>
                <a:defRPr/>
              </a:pPr>
              <a:t>5/4/2012</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22FBB8C7-6879-4BFE-80A5-7BC81AD6475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771B50AE-0B4E-450C-ACB6-B56D0FC1F804}" type="datetimeFigureOut">
              <a:rPr lang="en-US"/>
              <a:pPr>
                <a:defRPr/>
              </a:pPr>
              <a:t>5/4/2012</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DA1C0ED1-55FC-4ED4-ADFD-BA43F68B835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F9DCF45-C840-45DD-8C5B-6D407A7893A8}" type="datetimeFigureOut">
              <a:rPr lang="en-US"/>
              <a:pPr>
                <a:defRPr/>
              </a:pPr>
              <a:t>5/4/2012</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25A72A01-991F-4BC1-8051-A5F63DA7B4A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17EE83C3-3D9F-49BB-ACAB-C4BFD28D1423}" type="datetimeFigureOut">
              <a:rPr lang="en-US"/>
              <a:pPr>
                <a:defRPr/>
              </a:pPr>
              <a:t>5/4/2012</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F33041E0-AEE7-4B27-A51F-7D5FBDEBDD4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A2FC898D-921D-4BE0-9EC5-DE6D9612FB57}" type="datetimeFigureOut">
              <a:rPr lang="en-US"/>
              <a:pPr>
                <a:defRPr/>
              </a:pPr>
              <a:t>5/4/2012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7BF408B4-B823-46E2-9DFE-5ECF5C11C378}"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84" r:id="rId1"/>
    <p:sldLayoutId id="2147483683" r:id="rId2"/>
    <p:sldLayoutId id="2147483685" r:id="rId3"/>
    <p:sldLayoutId id="2147483682" r:id="rId4"/>
    <p:sldLayoutId id="2147483681" r:id="rId5"/>
    <p:sldLayoutId id="2147483680" r:id="rId6"/>
    <p:sldLayoutId id="2147483679" r:id="rId7"/>
    <p:sldLayoutId id="2147483678" r:id="rId8"/>
    <p:sldLayoutId id="2147483686" r:id="rId9"/>
    <p:sldLayoutId id="2147483677" r:id="rId10"/>
    <p:sldLayoutId id="2147483676"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E7BC2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E7BC2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D092A7"/>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US" dirty="0" smtClean="0"/>
              <a:t>EDUCATION UNDER CONSTRAINT</a:t>
            </a:r>
            <a:endParaRPr lang="en-US" dirty="0"/>
          </a:p>
        </p:txBody>
      </p:sp>
      <p:sp>
        <p:nvSpPr>
          <p:cNvPr id="13314" name="Subtitle 2"/>
          <p:cNvSpPr>
            <a:spLocks noGrp="1"/>
          </p:cNvSpPr>
          <p:nvPr>
            <p:ph type="subTitle" idx="1"/>
          </p:nvPr>
        </p:nvSpPr>
        <p:spPr>
          <a:xfrm>
            <a:off x="533400" y="3228975"/>
            <a:ext cx="7854950" cy="1752600"/>
          </a:xfrm>
        </p:spPr>
        <p:txBody>
          <a:bodyPr/>
          <a:lstStyle/>
          <a:p>
            <a:pPr marR="0" eaLnBrk="1" hangingPunct="1"/>
            <a:endParaRPr lang="en-US" smtClean="0"/>
          </a:p>
          <a:p>
            <a:pPr marR="0" eaLnBrk="1" hangingPunct="1"/>
            <a:endParaRPr lang="en-US" smtClean="0"/>
          </a:p>
          <a:p>
            <a:pPr marR="0" eaLnBrk="1" hangingPunct="1"/>
            <a:r>
              <a:rPr lang="en-US" smtClean="0"/>
              <a:t>PHILIP KITCHER</a:t>
            </a:r>
          </a:p>
          <a:p>
            <a:pPr marR="0" eaLnBrk="1" hangingPunct="1"/>
            <a:endParaRPr lang="en-US" smtClean="0"/>
          </a:p>
          <a:p>
            <a:pPr marR="0" eaLnBrk="1" hangingPunct="1"/>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US" smtClean="0"/>
              <a:t>OBJECTIONS</a:t>
            </a:r>
          </a:p>
        </p:txBody>
      </p:sp>
      <p:sp>
        <p:nvSpPr>
          <p:cNvPr id="3" name="Content Placeholder 2"/>
          <p:cNvSpPr>
            <a:spLocks noGrp="1"/>
          </p:cNvSpPr>
          <p:nvPr>
            <p:ph idx="1"/>
          </p:nvPr>
        </p:nvSpPr>
        <p:spPr/>
        <p:txBody>
          <a:bodyPr>
            <a:normAutofit fontScale="92500" lnSpcReduction="20000"/>
          </a:bodyPr>
          <a:lstStyle/>
          <a:p>
            <a:pPr marL="514350" indent="-514350" eaLnBrk="1" fontAlgn="auto" hangingPunct="1">
              <a:spcAft>
                <a:spcPts val="0"/>
              </a:spcAft>
              <a:buClr>
                <a:schemeClr val="accent3"/>
              </a:buClr>
              <a:buFont typeface="+mj-lt"/>
              <a:buAutoNum type="arabicPeriod"/>
              <a:defRPr/>
            </a:pPr>
            <a:r>
              <a:rPr lang="en-US" dirty="0" smtClean="0"/>
              <a:t>NEGLECT OF GOOD CITIZENSHIP WILL UNDERMINE ECONOMIC EFFICIENCY.</a:t>
            </a:r>
          </a:p>
          <a:p>
            <a:pPr marL="514350" indent="-514350" eaLnBrk="1" fontAlgn="auto" hangingPunct="1">
              <a:spcAft>
                <a:spcPts val="0"/>
              </a:spcAft>
              <a:buClr>
                <a:schemeClr val="accent3"/>
              </a:buClr>
              <a:buFont typeface="+mj-lt"/>
              <a:buAutoNum type="arabicPeriod"/>
              <a:defRPr/>
            </a:pPr>
            <a:r>
              <a:rPr lang="en-US" dirty="0" smtClean="0"/>
              <a:t>NATIONAL WEALTH DEPENDS ON MORE THAN AN EFFICIENT WORKFORCE (NATURAL RESOURCES, HISTORICAL LEGACIES ETC.)</a:t>
            </a:r>
          </a:p>
          <a:p>
            <a:pPr marL="514350" indent="-514350" eaLnBrk="1" fontAlgn="auto" hangingPunct="1">
              <a:spcAft>
                <a:spcPts val="0"/>
              </a:spcAft>
              <a:buClr>
                <a:schemeClr val="accent3"/>
              </a:buClr>
              <a:buFont typeface="+mj-lt"/>
              <a:buAutoNum type="arabicPeriod"/>
              <a:defRPr/>
            </a:pPr>
            <a:endParaRPr lang="en-US" dirty="0"/>
          </a:p>
          <a:p>
            <a:pPr marL="0" indent="0" eaLnBrk="1" fontAlgn="auto" hangingPunct="1">
              <a:spcAft>
                <a:spcPts val="0"/>
              </a:spcAft>
              <a:buClr>
                <a:schemeClr val="accent3"/>
              </a:buClr>
              <a:buFont typeface="Wingdings 2"/>
              <a:buNone/>
              <a:defRPr/>
            </a:pPr>
            <a:r>
              <a:rPr lang="en-US" dirty="0" smtClean="0"/>
              <a:t>BUT … </a:t>
            </a:r>
          </a:p>
          <a:p>
            <a:pPr marL="0" indent="0" eaLnBrk="1" fontAlgn="auto" hangingPunct="1">
              <a:spcAft>
                <a:spcPts val="0"/>
              </a:spcAft>
              <a:buClr>
                <a:schemeClr val="accent3"/>
              </a:buClr>
              <a:buFont typeface="Wingdings 2"/>
              <a:buNone/>
              <a:defRPr/>
            </a:pPr>
            <a:endParaRPr lang="en-US" dirty="0"/>
          </a:p>
          <a:p>
            <a:pPr marL="0" indent="0" eaLnBrk="1" fontAlgn="auto" hangingPunct="1">
              <a:spcAft>
                <a:spcPts val="0"/>
              </a:spcAft>
              <a:buClr>
                <a:schemeClr val="accent3"/>
              </a:buClr>
              <a:buFont typeface="Wingdings 2"/>
              <a:buNone/>
              <a:defRPr/>
            </a:pPr>
            <a:r>
              <a:rPr lang="en-US" dirty="0" smtClean="0"/>
              <a:t>WEALTHY NATIONS CAN BRIBE THE WORKERS.</a:t>
            </a:r>
          </a:p>
          <a:p>
            <a:pPr marL="0" indent="0" eaLnBrk="1" fontAlgn="auto" hangingPunct="1">
              <a:spcAft>
                <a:spcPts val="0"/>
              </a:spcAft>
              <a:buClr>
                <a:schemeClr val="accent3"/>
              </a:buClr>
              <a:buFont typeface="Wingdings 2"/>
              <a:buNone/>
              <a:defRPr/>
            </a:pPr>
            <a:r>
              <a:rPr lang="en-US" dirty="0" smtClean="0"/>
              <a:t>IN A GLOBAL ECONOMY, MANY FEATURES OF THE INITIAL DISTRIBUTION OF RESOURCES CAN EASILY BE OVERCOME.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THE COMMODIFICATION OF THE WORKER</a:t>
            </a:r>
            <a:endParaRPr lang="en-US" dirty="0"/>
          </a:p>
        </p:txBody>
      </p:sp>
      <p:sp>
        <p:nvSpPr>
          <p:cNvPr id="23554" name="Content Placeholder 2"/>
          <p:cNvSpPr>
            <a:spLocks noGrp="1"/>
          </p:cNvSpPr>
          <p:nvPr>
            <p:ph idx="1"/>
          </p:nvPr>
        </p:nvSpPr>
        <p:spPr/>
        <p:txBody>
          <a:bodyPr/>
          <a:lstStyle/>
          <a:p>
            <a:pPr eaLnBrk="1" hangingPunct="1"/>
            <a:endParaRPr lang="en-US" smtClean="0"/>
          </a:p>
          <a:p>
            <a:pPr eaLnBrk="1" hangingPunct="1"/>
            <a:r>
              <a:rPr lang="en-US" smtClean="0"/>
              <a:t>THE PESSIMISTIC ARGUMENT TAKES AS GIVEN AN ECONOMIC FRAMEWORK.</a:t>
            </a:r>
          </a:p>
          <a:p>
            <a:pPr eaLnBrk="1" hangingPunct="1"/>
            <a:r>
              <a:rPr lang="en-US" smtClean="0"/>
              <a:t>GIVEN THAT FRAMEWORK, EDUCATIONAL SYSTEMS ARE ASSIGNED VALUE INSOFAR AS THEY DELIVER PRODUCTIVE WORKERS (WORKERS AS COMMODITIES).</a:t>
            </a:r>
          </a:p>
          <a:p>
            <a:pPr eaLnBrk="1" hangingPunct="1"/>
            <a:r>
              <a:rPr lang="en-US" smtClean="0"/>
              <a:t>IS THAT A CONVINCING PERSPECTIVE FOR ACTS OF VALUING?</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eaLnBrk="1" hangingPunct="1"/>
            <a:r>
              <a:rPr lang="en-US" smtClean="0"/>
              <a:t>AGAINST “ROMANTICISM”</a:t>
            </a:r>
          </a:p>
        </p:txBody>
      </p:sp>
      <p:sp>
        <p:nvSpPr>
          <p:cNvPr id="24578" name="Content Placeholder 2"/>
          <p:cNvSpPr>
            <a:spLocks noGrp="1"/>
          </p:cNvSpPr>
          <p:nvPr>
            <p:ph idx="1"/>
          </p:nvPr>
        </p:nvSpPr>
        <p:spPr/>
        <p:txBody>
          <a:bodyPr/>
          <a:lstStyle/>
          <a:p>
            <a:pPr eaLnBrk="1" hangingPunct="1"/>
            <a:endParaRPr lang="en-US" smtClean="0"/>
          </a:p>
          <a:p>
            <a:pPr eaLnBrk="1" hangingPunct="1"/>
            <a:r>
              <a:rPr lang="en-US" smtClean="0"/>
              <a:t>“REALISTS” CONTEND THAT THE FRAMEWORK IS FORCED ON US.</a:t>
            </a:r>
          </a:p>
          <a:p>
            <a:pPr eaLnBrk="1" hangingPunct="1"/>
            <a:endParaRPr lang="en-US" smtClean="0"/>
          </a:p>
          <a:p>
            <a:pPr eaLnBrk="1" hangingPunct="1"/>
            <a:r>
              <a:rPr lang="en-US" smtClean="0"/>
              <a:t>THE SOCIAL CONDITIONS THAT ALLOW FOR NON-SMITHIAN SYSTEMS OF EDUCATION – AND EVEN FOR REFLECTION ON “WORTHWHILE LIVES” – ONLY BECOME POSSIBLE AS THE RESULT OF ECONOMIC EFFICIENCY.</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eaLnBrk="1" hangingPunct="1"/>
            <a:r>
              <a:rPr lang="en-US" smtClean="0"/>
              <a:t>INVERT THE PERSPECTIVE</a:t>
            </a:r>
          </a:p>
        </p:txBody>
      </p:sp>
      <p:sp>
        <p:nvSpPr>
          <p:cNvPr id="25602" name="Content Placeholder 2"/>
          <p:cNvSpPr>
            <a:spLocks noGrp="1"/>
          </p:cNvSpPr>
          <p:nvPr>
            <p:ph idx="1"/>
          </p:nvPr>
        </p:nvSpPr>
        <p:spPr/>
        <p:txBody>
          <a:bodyPr/>
          <a:lstStyle/>
          <a:p>
            <a:pPr eaLnBrk="1" hangingPunct="1"/>
            <a:r>
              <a:rPr lang="en-US" smtClean="0"/>
              <a:t>IDEAL DISCUSSIONS ABOUT VALUE WOULD FAVOR THE IDEAL OF EQUAL OPPORTUNITIES FOR WORTHWHILE LIVES.</a:t>
            </a:r>
          </a:p>
          <a:p>
            <a:pPr eaLnBrk="1" hangingPunct="1"/>
            <a:r>
              <a:rPr lang="en-US" smtClean="0"/>
              <a:t>THEY WOULD SEE WORTHWHILE LIVES IN DEWEYAN TERMS.</a:t>
            </a:r>
          </a:p>
          <a:p>
            <a:pPr eaLnBrk="1" hangingPunct="1"/>
            <a:endParaRPr lang="en-US" smtClean="0"/>
          </a:p>
          <a:p>
            <a:pPr eaLnBrk="1" hangingPunct="1"/>
            <a:r>
              <a:rPr lang="en-US" smtClean="0"/>
              <a:t>ASK: WHAT WOULD THE WORLD HAVE TO BE LIKE TO SUSTAIN THE IDEAL?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r>
              <a:rPr lang="en-US" smtClean="0"/>
              <a:t>HISTORICAL CONCESSIONS</a:t>
            </a:r>
          </a:p>
        </p:txBody>
      </p:sp>
      <p:sp>
        <p:nvSpPr>
          <p:cNvPr id="26626" name="Content Placeholder 2"/>
          <p:cNvSpPr>
            <a:spLocks noGrp="1"/>
          </p:cNvSpPr>
          <p:nvPr>
            <p:ph idx="1"/>
          </p:nvPr>
        </p:nvSpPr>
        <p:spPr/>
        <p:txBody>
          <a:bodyPr/>
          <a:lstStyle/>
          <a:p>
            <a:pPr eaLnBrk="1" hangingPunct="1"/>
            <a:r>
              <a:rPr lang="en-US" smtClean="0"/>
              <a:t>MOST OF THE HISTORY OF OUR SPECIES HAS OCCURRED UNDER CONDITIONS IN WHICH NON-UTILITARIAN CONCEPTIONS OF A WORTHWHILE LIFE WERE UNREALIZABLE (AND UNAVAILABLE).</a:t>
            </a:r>
          </a:p>
          <a:p>
            <a:pPr eaLnBrk="1" hangingPunct="1"/>
            <a:endParaRPr lang="en-US" smtClean="0"/>
          </a:p>
          <a:p>
            <a:pPr eaLnBrk="1" hangingPunct="1"/>
            <a:r>
              <a:rPr lang="en-US" smtClean="0"/>
              <a:t>ONCE THOSE NON-UTILITARIAN CONCEPTIONS EMERGED, THEY WERE SERIOUS POSSIBILITIES ONLY FOR A TINY MINORITY (ARISTOTLE’S PRIVILEGED RICH MEN IN THE </a:t>
            </a:r>
            <a:r>
              <a:rPr lang="en-US" i="1" smtClean="0"/>
              <a:t>POLIS</a:t>
            </a:r>
            <a:r>
              <a:rPr lang="en-US" smtClean="0"/>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n-US" smtClean="0"/>
              <a:t>THE MATERIAL BASIS</a:t>
            </a:r>
          </a:p>
        </p:txBody>
      </p:sp>
      <p:sp>
        <p:nvSpPr>
          <p:cNvPr id="27650" name="Content Placeholder 2"/>
          <p:cNvSpPr>
            <a:spLocks noGrp="1"/>
          </p:cNvSpPr>
          <p:nvPr>
            <p:ph idx="1"/>
          </p:nvPr>
        </p:nvSpPr>
        <p:spPr/>
        <p:txBody>
          <a:bodyPr/>
          <a:lstStyle/>
          <a:p>
            <a:pPr eaLnBrk="1" hangingPunct="1"/>
            <a:r>
              <a:rPr lang="en-US" smtClean="0"/>
              <a:t>MANY ECONOMISTS TODAY BELIEVE THAT THE TECHNOLOGICAL BASIS ALLOWS FOR ELIMINATING POVERTY (e.g. JEFFREY SACHS).</a:t>
            </a:r>
          </a:p>
          <a:p>
            <a:pPr eaLnBrk="1" hangingPunct="1"/>
            <a:endParaRPr lang="en-US" smtClean="0"/>
          </a:p>
          <a:p>
            <a:pPr eaLnBrk="1" hangingPunct="1"/>
            <a:r>
              <a:rPr lang="en-US" smtClean="0"/>
              <a:t>A STRONGER THESIS: THE TECHNOLOGICAL BASIS WOULD ENABLE US TO DISTRIBUTE WEALTH SO AS TO PROVIDE HEALTH CARE, EDUCATION, AND SECURITY FOR THE ENTIRE HUMAN POPULATION – AND TO SUSTAIN THAT.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US" smtClean="0"/>
              <a:t>TOO OPTIMISTIC?</a:t>
            </a:r>
          </a:p>
        </p:txBody>
      </p:sp>
      <p:sp>
        <p:nvSpPr>
          <p:cNvPr id="28674" name="Content Placeholder 2"/>
          <p:cNvSpPr>
            <a:spLocks noGrp="1"/>
          </p:cNvSpPr>
          <p:nvPr>
            <p:ph idx="1"/>
          </p:nvPr>
        </p:nvSpPr>
        <p:spPr/>
        <p:txBody>
          <a:bodyPr/>
          <a:lstStyle/>
          <a:p>
            <a:pPr eaLnBrk="1" hangingPunct="1"/>
            <a:r>
              <a:rPr lang="en-US" smtClean="0"/>
              <a:t>THESE CLAIMS MIGHT BE DEFENDED BY POINTING OUT THAT WHAT IS NEEDED FOR </a:t>
            </a:r>
            <a:r>
              <a:rPr lang="en-US" i="1" smtClean="0"/>
              <a:t>REACHING</a:t>
            </a:r>
            <a:r>
              <a:rPr lang="en-US" smtClean="0"/>
              <a:t> A PARTICULAR STATE ISN’T REQUIRED FOR </a:t>
            </a:r>
            <a:r>
              <a:rPr lang="en-US" i="1" smtClean="0"/>
              <a:t>SUSTAINING</a:t>
            </a:r>
            <a:r>
              <a:rPr lang="en-US" smtClean="0"/>
              <a:t> IT.</a:t>
            </a:r>
          </a:p>
          <a:p>
            <a:pPr eaLnBrk="1" hangingPunct="1"/>
            <a:endParaRPr lang="en-US" smtClean="0"/>
          </a:p>
          <a:p>
            <a:pPr eaLnBrk="1" hangingPunct="1"/>
            <a:r>
              <a:rPr lang="en-US" smtClean="0"/>
              <a:t>BUT, EVEN IF THE CLAIMS ARE FALSE, IT SEEMS LIKELY THAT THERE IS SOME HUMAN POPULATION SIZE FOR WHICH THE MATERIAL PRECONDITIONS FOR WORTHWHILE LIVES COULD BE SUPPLIED FOR ALL.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A STRONGER EGALITARIAN IDEAL</a:t>
            </a:r>
            <a:endParaRPr lang="en-US" dirty="0"/>
          </a:p>
        </p:txBody>
      </p:sp>
      <p:sp>
        <p:nvSpPr>
          <p:cNvPr id="29698" name="Content Placeholder 2"/>
          <p:cNvSpPr>
            <a:spLocks noGrp="1"/>
          </p:cNvSpPr>
          <p:nvPr>
            <p:ph idx="1"/>
          </p:nvPr>
        </p:nvSpPr>
        <p:spPr/>
        <p:txBody>
          <a:bodyPr/>
          <a:lstStyle/>
          <a:p>
            <a:pPr eaLnBrk="1" hangingPunct="1"/>
            <a:r>
              <a:rPr lang="en-US" smtClean="0"/>
              <a:t>THE </a:t>
            </a:r>
            <a:r>
              <a:rPr lang="en-US" i="1" smtClean="0"/>
              <a:t>PROPER BOUND</a:t>
            </a:r>
            <a:r>
              <a:rPr lang="en-US" smtClean="0"/>
              <a:t> IS THAT SIZE OF THE HUMAN POPULATION FOR WHICH THE PRECONDITIONS OF THE EGALITARIAN IDEAL COULD BE SUSTAINED BY THE MATERIAL BASIS.</a:t>
            </a:r>
          </a:p>
          <a:p>
            <a:pPr eaLnBrk="1" hangingPunct="1"/>
            <a:endParaRPr lang="en-US" smtClean="0"/>
          </a:p>
          <a:p>
            <a:pPr eaLnBrk="1" hangingPunct="1"/>
            <a:r>
              <a:rPr lang="en-US" smtClean="0"/>
              <a:t>THE FIRST COMMITMENT OF THE EGALITARIAN IDEAL IS TO REDUCE THE POPULATION SIZE TO BELOW THE PROPER BOUND.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AN INTERNAL CONTRADICTION?</a:t>
            </a:r>
            <a:endParaRPr lang="en-US" dirty="0"/>
          </a:p>
        </p:txBody>
      </p:sp>
      <p:sp>
        <p:nvSpPr>
          <p:cNvPr id="30722" name="Content Placeholder 2"/>
          <p:cNvSpPr>
            <a:spLocks noGrp="1"/>
          </p:cNvSpPr>
          <p:nvPr>
            <p:ph idx="1"/>
          </p:nvPr>
        </p:nvSpPr>
        <p:spPr/>
        <p:txBody>
          <a:bodyPr/>
          <a:lstStyle/>
          <a:p>
            <a:pPr eaLnBrk="1" hangingPunct="1"/>
            <a:r>
              <a:rPr lang="en-US" smtClean="0"/>
              <a:t>DOES THIS INVOLVE IMPOSING A CONSTRAINT ON HUMAN LIVES THAT LIMITS VALUABLE FREEDOM?</a:t>
            </a:r>
          </a:p>
          <a:p>
            <a:pPr eaLnBrk="1" hangingPunct="1"/>
            <a:endParaRPr lang="en-US" smtClean="0"/>
          </a:p>
          <a:p>
            <a:pPr eaLnBrk="1" hangingPunct="1"/>
            <a:r>
              <a:rPr lang="en-US" smtClean="0"/>
              <a:t>LARGE FAMILY SIZE IS ONE OF THE CONSTITUENTS OF SOME VERSIONS OF THE WORTHWHILE LIFE.</a:t>
            </a:r>
          </a:p>
          <a:p>
            <a:pPr eaLnBrk="1" hangingPunct="1"/>
            <a:r>
              <a:rPr lang="en-US" smtClean="0"/>
              <a:t>POLICIES OF POPULATION REDUCTION (OR OF NO GROWTH) WOULD ELIMINATE THIS OPTION.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mtClean="0"/>
              <a:t>RESPONSE</a:t>
            </a:r>
          </a:p>
        </p:txBody>
      </p:sp>
      <p:sp>
        <p:nvSpPr>
          <p:cNvPr id="3" name="Content Placeholder 2"/>
          <p:cNvSpPr>
            <a:spLocks noGrp="1"/>
          </p:cNvSpPr>
          <p:nvPr>
            <p:ph idx="1"/>
          </p:nvPr>
        </p:nvSpPr>
        <p:spPr/>
        <p:txBody>
          <a:bodyPr>
            <a:normAutofit fontScale="92500" lnSpcReduction="10000"/>
          </a:bodyPr>
          <a:lstStyle/>
          <a:p>
            <a:pPr marL="274320" indent="-274320" eaLnBrk="1" fontAlgn="auto" hangingPunct="1">
              <a:spcAft>
                <a:spcPts val="0"/>
              </a:spcAft>
              <a:buClr>
                <a:schemeClr val="accent3"/>
              </a:buClr>
              <a:buFont typeface="Wingdings 2"/>
              <a:buChar char=""/>
              <a:defRPr/>
            </a:pPr>
            <a:r>
              <a:rPr lang="en-US" dirty="0" smtClean="0"/>
              <a:t>MANY PEOPLE’S LIVES ARE IMPORTANTLY IMPROVED – EVEN CENTRALLY FOCUSED ON – THEIR RAISING OF CHILDREN</a:t>
            </a:r>
          </a:p>
          <a:p>
            <a:pPr marL="274320" indent="-274320" eaLnBrk="1" fontAlgn="auto" hangingPunct="1">
              <a:spcAft>
                <a:spcPts val="0"/>
              </a:spcAft>
              <a:buClr>
                <a:schemeClr val="accent3"/>
              </a:buClr>
              <a:buFont typeface="Wingdings 2"/>
              <a:buChar char=""/>
              <a:defRPr/>
            </a:pPr>
            <a:endParaRPr lang="en-US" dirty="0" smtClean="0"/>
          </a:p>
          <a:p>
            <a:pPr marL="274320" indent="-274320" eaLnBrk="1" fontAlgn="auto" hangingPunct="1">
              <a:spcAft>
                <a:spcPts val="0"/>
              </a:spcAft>
              <a:buClr>
                <a:schemeClr val="accent3"/>
              </a:buClr>
              <a:buFont typeface="Wingdings 2"/>
              <a:buChar char=""/>
              <a:defRPr/>
            </a:pPr>
            <a:r>
              <a:rPr lang="en-US" dirty="0" smtClean="0"/>
              <a:t>BUT IT ISN’T OBVIOUS THAT </a:t>
            </a:r>
            <a:r>
              <a:rPr lang="en-US" i="1" dirty="0" smtClean="0"/>
              <a:t>NUMBER</a:t>
            </a:r>
            <a:r>
              <a:rPr lang="en-US" dirty="0" smtClean="0"/>
              <a:t> RATHER THAN THE </a:t>
            </a:r>
            <a:r>
              <a:rPr lang="en-US" i="1" dirty="0" smtClean="0"/>
              <a:t>QUALITY OF THE OPPORTUNITIES</a:t>
            </a:r>
            <a:r>
              <a:rPr lang="en-US" dirty="0" smtClean="0"/>
              <a:t> IS THE DECISIVE FACTOR.</a:t>
            </a:r>
          </a:p>
          <a:p>
            <a:pPr marL="274320" indent="-274320" eaLnBrk="1" fontAlgn="auto" hangingPunct="1">
              <a:spcAft>
                <a:spcPts val="0"/>
              </a:spcAft>
              <a:buClr>
                <a:schemeClr val="accent3"/>
              </a:buClr>
              <a:buFont typeface="Wingdings 2"/>
              <a:buChar char=""/>
              <a:defRPr/>
            </a:pPr>
            <a:endParaRPr lang="en-US" dirty="0" smtClean="0"/>
          </a:p>
          <a:p>
            <a:pPr marL="274320" indent="-274320" eaLnBrk="1" fontAlgn="auto" hangingPunct="1">
              <a:spcAft>
                <a:spcPts val="0"/>
              </a:spcAft>
              <a:buClr>
                <a:schemeClr val="accent3"/>
              </a:buClr>
              <a:buFont typeface="Wingdings 2"/>
              <a:buChar char=""/>
              <a:defRPr/>
            </a:pPr>
            <a:r>
              <a:rPr lang="en-US" dirty="0" smtClean="0"/>
              <a:t>SUGGESTION: A WORLD IN WHICH TWO CHILDREN HAVE AMPLE OPPORTUNITIES IS MORE REWARDING THAN ONE IN WHICH THE POSSIBILITIES FOR A LARGER NUMBER OF CHILDREN ARE DIMINISHED.</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pPr eaLnBrk="1" hangingPunct="1"/>
            <a:r>
              <a:rPr lang="en-US" smtClean="0"/>
              <a:t>FUNCTIONS OF EDUCATION</a:t>
            </a:r>
          </a:p>
        </p:txBody>
      </p:sp>
      <p:sp>
        <p:nvSpPr>
          <p:cNvPr id="14338" name="Content Placeholder 2"/>
          <p:cNvSpPr>
            <a:spLocks noGrp="1"/>
          </p:cNvSpPr>
          <p:nvPr>
            <p:ph idx="1"/>
          </p:nvPr>
        </p:nvSpPr>
        <p:spPr/>
        <p:txBody>
          <a:bodyPr/>
          <a:lstStyle/>
          <a:p>
            <a:pPr marL="514350" indent="-514350" eaLnBrk="1" hangingPunct="1">
              <a:buFont typeface="Calibri" pitchFamily="34" charset="0"/>
              <a:buAutoNum type="arabicPeriod"/>
            </a:pPr>
            <a:r>
              <a:rPr lang="en-US" smtClean="0"/>
              <a:t>TO TRANSMIT KNOWLEDGE AND SKILLS</a:t>
            </a:r>
          </a:p>
          <a:p>
            <a:pPr marL="514350" indent="-514350" eaLnBrk="1" hangingPunct="1">
              <a:buFont typeface="Calibri" pitchFamily="34" charset="0"/>
              <a:buAutoNum type="arabicPeriod"/>
            </a:pPr>
            <a:endParaRPr lang="en-US" smtClean="0"/>
          </a:p>
          <a:p>
            <a:pPr marL="514350" indent="-514350" eaLnBrk="1" hangingPunct="1">
              <a:buFont typeface="Calibri" pitchFamily="34" charset="0"/>
              <a:buAutoNum type="arabicPeriod"/>
            </a:pPr>
            <a:r>
              <a:rPr lang="en-US" smtClean="0"/>
              <a:t>TO PREPARE THE YOUNG FOR THE WORKPLACE</a:t>
            </a:r>
          </a:p>
          <a:p>
            <a:pPr marL="514350" indent="-514350" eaLnBrk="1" hangingPunct="1">
              <a:buFont typeface="Calibri" pitchFamily="34" charset="0"/>
              <a:buAutoNum type="arabicPeriod"/>
            </a:pPr>
            <a:endParaRPr lang="en-US" smtClean="0"/>
          </a:p>
          <a:p>
            <a:pPr marL="514350" indent="-514350" eaLnBrk="1" hangingPunct="1">
              <a:buFont typeface="Calibri" pitchFamily="34" charset="0"/>
              <a:buAutoNum type="arabicPeriod"/>
            </a:pPr>
            <a:r>
              <a:rPr lang="en-US" smtClean="0"/>
              <a:t>TO FORM GOOD CITIZENS</a:t>
            </a:r>
          </a:p>
          <a:p>
            <a:pPr marL="514350" indent="-514350" eaLnBrk="1" hangingPunct="1">
              <a:buFont typeface="Calibri" pitchFamily="34" charset="0"/>
              <a:buAutoNum type="arabicPeriod"/>
            </a:pPr>
            <a:endParaRPr lang="en-US" smtClean="0"/>
          </a:p>
          <a:p>
            <a:pPr marL="514350" indent="-514350" eaLnBrk="1" hangingPunct="1">
              <a:buFont typeface="Calibri" pitchFamily="34" charset="0"/>
              <a:buAutoNum type="arabicPeriod"/>
            </a:pPr>
            <a:r>
              <a:rPr lang="en-US" smtClean="0"/>
              <a:t>TO ENABLE EACH TO CHOOSE A LIFE DIRECTION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mtClean="0"/>
              <a:t>THE “STATIONARY STATE”</a:t>
            </a:r>
          </a:p>
        </p:txBody>
      </p:sp>
      <p:sp>
        <p:nvSpPr>
          <p:cNvPr id="32770" name="Content Placeholder 2"/>
          <p:cNvSpPr>
            <a:spLocks noGrp="1"/>
          </p:cNvSpPr>
          <p:nvPr>
            <p:ph idx="1"/>
          </p:nvPr>
        </p:nvSpPr>
        <p:spPr/>
        <p:txBody>
          <a:bodyPr/>
          <a:lstStyle/>
          <a:p>
            <a:pPr eaLnBrk="1" hangingPunct="1"/>
            <a:r>
              <a:rPr lang="en-US" smtClean="0"/>
              <a:t>CLASSICAL POLITICAL ECONOMY FEARED THE “STATIONARY STATE”.</a:t>
            </a:r>
          </a:p>
          <a:p>
            <a:pPr eaLnBrk="1" hangingPunct="1"/>
            <a:endParaRPr lang="en-US" smtClean="0"/>
          </a:p>
          <a:p>
            <a:pPr eaLnBrk="1" hangingPunct="1"/>
            <a:r>
              <a:rPr lang="en-US" smtClean="0"/>
              <a:t>MILL’S RESPONSE: A CONDITION OF NO GROWTH IN PRODUCTIVITY MAY BE SUPERIOR TO ONE OF DESTRUCTIVE COMPETITION.</a:t>
            </a:r>
          </a:p>
          <a:p>
            <a:pPr eaLnBrk="1" hangingPunct="1"/>
            <a:endParaRPr lang="en-US" smtClean="0"/>
          </a:p>
          <a:p>
            <a:pPr eaLnBrk="1" hangingPunct="1"/>
            <a:r>
              <a:rPr lang="en-US" smtClean="0"/>
              <a:t>CAN THE MATERIAL BASIS BE SUSTAINED WITHOUT COMPETITION?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smtClean="0"/>
              <a:t>THE DISMAL ARGUMENT</a:t>
            </a:r>
          </a:p>
        </p:txBody>
      </p:sp>
      <p:sp>
        <p:nvSpPr>
          <p:cNvPr id="33794" name="Content Placeholder 2"/>
          <p:cNvSpPr>
            <a:spLocks noGrp="1"/>
          </p:cNvSpPr>
          <p:nvPr>
            <p:ph idx="1"/>
          </p:nvPr>
        </p:nvSpPr>
        <p:spPr/>
        <p:txBody>
          <a:bodyPr/>
          <a:lstStyle/>
          <a:p>
            <a:pPr marL="514350" indent="-514350" eaLnBrk="1" hangingPunct="1">
              <a:buFont typeface="Calibri" pitchFamily="34" charset="0"/>
              <a:buAutoNum type="arabicPeriod"/>
            </a:pPr>
            <a:r>
              <a:rPr lang="en-US" smtClean="0"/>
              <a:t>EVEN IF THE HUMAN POPULATION REMAINS BELOW THE PROPER BOUND, THE PRECONDITIONS OF THE EGALITARIAN IDEAL CANNOT BE MET UNLESS PRODUCTIVITY IS CONSTANTLY INCREASED.</a:t>
            </a:r>
          </a:p>
          <a:p>
            <a:pPr marL="514350" indent="-514350" eaLnBrk="1" hangingPunct="1">
              <a:buFont typeface="Calibri" pitchFamily="34" charset="0"/>
              <a:buAutoNum type="arabicPeriod"/>
            </a:pPr>
            <a:r>
              <a:rPr lang="en-US" smtClean="0"/>
              <a:t>WITHOUT THE COMPETITION OF FREE-MARKET CAPITALISM, PRODUCTIVITY WILL NOT BE INCREASED.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eaLnBrk="1" hangingPunct="1"/>
            <a:r>
              <a:rPr lang="en-US" smtClean="0"/>
              <a:t>RESPONSE</a:t>
            </a:r>
          </a:p>
        </p:txBody>
      </p:sp>
      <p:sp>
        <p:nvSpPr>
          <p:cNvPr id="3" name="Content Placeholder 2"/>
          <p:cNvSpPr>
            <a:spLocks noGrp="1"/>
          </p:cNvSpPr>
          <p:nvPr>
            <p:ph idx="1"/>
          </p:nvPr>
        </p:nvSpPr>
        <p:spPr/>
        <p:txBody>
          <a:bodyPr>
            <a:normAutofit fontScale="92500"/>
          </a:bodyPr>
          <a:lstStyle/>
          <a:p>
            <a:pPr marL="274320" indent="-274320" eaLnBrk="1" fontAlgn="auto" hangingPunct="1">
              <a:spcAft>
                <a:spcPts val="0"/>
              </a:spcAft>
              <a:buClr>
                <a:schemeClr val="accent3"/>
              </a:buClr>
              <a:buFont typeface="Wingdings 2"/>
              <a:buChar char=""/>
              <a:defRPr/>
            </a:pPr>
            <a:r>
              <a:rPr lang="en-US" dirty="0" smtClean="0"/>
              <a:t>THERE IS NO REASON TO ACCEPT EITHER PREMISE.</a:t>
            </a:r>
          </a:p>
          <a:p>
            <a:pPr marL="274320" indent="-274320" eaLnBrk="1" fontAlgn="auto" hangingPunct="1">
              <a:spcAft>
                <a:spcPts val="0"/>
              </a:spcAft>
              <a:buClr>
                <a:schemeClr val="accent3"/>
              </a:buClr>
              <a:buFont typeface="Wingdings 2"/>
              <a:buChar char=""/>
              <a:defRPr/>
            </a:pPr>
            <a:endParaRPr lang="en-US" dirty="0" smtClean="0"/>
          </a:p>
          <a:p>
            <a:pPr marL="274320" indent="-274320" eaLnBrk="1" fontAlgn="auto" hangingPunct="1">
              <a:spcAft>
                <a:spcPts val="0"/>
              </a:spcAft>
              <a:buClr>
                <a:schemeClr val="accent3"/>
              </a:buClr>
              <a:buFont typeface="Wingdings 2"/>
              <a:buChar char=""/>
              <a:defRPr/>
            </a:pPr>
            <a:r>
              <a:rPr lang="en-US" dirty="0" smtClean="0"/>
              <a:t>ONCE INSTITUTIONS FOR DISTRIBUTING RESOURCES TO ALLOW EDUCATION, HEALTH-CARE AND SECURITY FOR ALL WERE IN PLACE, CONSTANT PRODUCTIVITY MIGHT BE ABLE TO SUSTAIN THEM.</a:t>
            </a:r>
          </a:p>
          <a:p>
            <a:pPr marL="274320" indent="-274320" eaLnBrk="1" fontAlgn="auto" hangingPunct="1">
              <a:spcAft>
                <a:spcPts val="0"/>
              </a:spcAft>
              <a:buClr>
                <a:schemeClr val="accent3"/>
              </a:buClr>
              <a:buFont typeface="Wingdings 2"/>
              <a:buChar char=""/>
              <a:defRPr/>
            </a:pPr>
            <a:endParaRPr lang="en-US" dirty="0" smtClean="0"/>
          </a:p>
          <a:p>
            <a:pPr marL="274320" indent="-274320" eaLnBrk="1" fontAlgn="auto" hangingPunct="1">
              <a:spcAft>
                <a:spcPts val="0"/>
              </a:spcAft>
              <a:buClr>
                <a:schemeClr val="accent3"/>
              </a:buClr>
              <a:buFont typeface="Wingdings 2"/>
              <a:buChar char=""/>
              <a:defRPr/>
            </a:pPr>
            <a:r>
              <a:rPr lang="en-US" dirty="0" smtClean="0"/>
              <a:t>MORE IMPORTANTLY, THE INCENTIVES OF FREE-MARKET CAPITALISM ARE PROBABLY NOT REQUIRED FOR INNOVATION.</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pPr eaLnBrk="1" hangingPunct="1"/>
            <a:r>
              <a:rPr lang="en-US" smtClean="0"/>
              <a:t>LIMITING COMPETITION</a:t>
            </a:r>
          </a:p>
        </p:txBody>
      </p:sp>
      <p:sp>
        <p:nvSpPr>
          <p:cNvPr id="3" name="Content Placeholder 2"/>
          <p:cNvSpPr>
            <a:spLocks noGrp="1"/>
          </p:cNvSpPr>
          <p:nvPr>
            <p:ph idx="1"/>
          </p:nvPr>
        </p:nvSpPr>
        <p:spPr/>
        <p:txBody>
          <a:bodyPr>
            <a:normAutofit fontScale="92500"/>
          </a:bodyPr>
          <a:lstStyle/>
          <a:p>
            <a:pPr marL="274320" indent="-274320" eaLnBrk="1" fontAlgn="auto" hangingPunct="1">
              <a:spcAft>
                <a:spcPts val="0"/>
              </a:spcAft>
              <a:buClr>
                <a:schemeClr val="accent3"/>
              </a:buClr>
              <a:buFont typeface="Wingdings 2"/>
              <a:buChar char=""/>
              <a:defRPr/>
            </a:pPr>
            <a:r>
              <a:rPr lang="en-US" dirty="0" smtClean="0"/>
              <a:t>WITHIN AN OVERALL EGALITARIAN FRAMEWORK, EXPERIMENTS AIMED AT INNOVATION CAN BE CARRIED OUT.</a:t>
            </a:r>
          </a:p>
          <a:p>
            <a:pPr marL="274320" indent="-274320" eaLnBrk="1" fontAlgn="auto" hangingPunct="1">
              <a:spcAft>
                <a:spcPts val="0"/>
              </a:spcAft>
              <a:buClr>
                <a:schemeClr val="accent3"/>
              </a:buClr>
              <a:buFont typeface="Wingdings 2"/>
              <a:buChar char=""/>
              <a:defRPr/>
            </a:pPr>
            <a:endParaRPr lang="en-US" dirty="0" smtClean="0"/>
          </a:p>
          <a:p>
            <a:pPr marL="274320" indent="-274320" eaLnBrk="1" fontAlgn="auto" hangingPunct="1">
              <a:spcAft>
                <a:spcPts val="0"/>
              </a:spcAft>
              <a:buClr>
                <a:schemeClr val="accent3"/>
              </a:buClr>
              <a:buFont typeface="Wingdings 2"/>
              <a:buChar char=""/>
              <a:defRPr/>
            </a:pPr>
            <a:r>
              <a:rPr lang="en-US" dirty="0" smtClean="0"/>
              <a:t>INCENTIVE STRUCTURES CAN BE PROVIDED THAT DO NOT INTERFERE WITH THE WEALTH TRANSFERS THAT SUPPORT THE EGALITARIAN DISTRIBUTION.</a:t>
            </a:r>
          </a:p>
          <a:p>
            <a:pPr marL="274320" indent="-274320" eaLnBrk="1" fontAlgn="auto" hangingPunct="1">
              <a:spcAft>
                <a:spcPts val="0"/>
              </a:spcAft>
              <a:buClr>
                <a:schemeClr val="accent3"/>
              </a:buClr>
              <a:buFont typeface="Wingdings 2"/>
              <a:buChar char=""/>
              <a:defRPr/>
            </a:pPr>
            <a:endParaRPr lang="en-US" dirty="0" smtClean="0"/>
          </a:p>
          <a:p>
            <a:pPr marL="274320" indent="-274320" eaLnBrk="1" fontAlgn="auto" hangingPunct="1">
              <a:spcAft>
                <a:spcPts val="0"/>
              </a:spcAft>
              <a:buClr>
                <a:schemeClr val="accent3"/>
              </a:buClr>
              <a:buFont typeface="Wingdings 2"/>
              <a:buChar char=""/>
              <a:defRPr/>
            </a:pPr>
            <a:r>
              <a:rPr lang="en-US" dirty="0" smtClean="0"/>
              <a:t>WHAT IS DEBARRED?</a:t>
            </a:r>
          </a:p>
          <a:p>
            <a:pPr marL="274320" indent="-274320" eaLnBrk="1" fontAlgn="auto" hangingPunct="1">
              <a:spcAft>
                <a:spcPts val="0"/>
              </a:spcAft>
              <a:buClr>
                <a:schemeClr val="accent3"/>
              </a:buClr>
              <a:buFont typeface="Wingdings 2"/>
              <a:buChar char=""/>
              <a:defRPr/>
            </a:pPr>
            <a:r>
              <a:rPr lang="en-US" dirty="0" smtClean="0"/>
              <a:t>LARGE INEQUALITIES AND DYNASTIC WEALTH.</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eaLnBrk="1" hangingPunct="1"/>
            <a:r>
              <a:rPr lang="en-US" smtClean="0"/>
              <a:t>CONCEPTS OF PROPERTY</a:t>
            </a:r>
          </a:p>
        </p:txBody>
      </p:sp>
      <p:sp>
        <p:nvSpPr>
          <p:cNvPr id="36866" name="Content Placeholder 2"/>
          <p:cNvSpPr>
            <a:spLocks noGrp="1"/>
          </p:cNvSpPr>
          <p:nvPr>
            <p:ph idx="1"/>
          </p:nvPr>
        </p:nvSpPr>
        <p:spPr/>
        <p:txBody>
          <a:bodyPr/>
          <a:lstStyle/>
          <a:p>
            <a:pPr eaLnBrk="1" hangingPunct="1"/>
            <a:r>
              <a:rPr lang="en-US" smtClean="0"/>
              <a:t>TO OWN SOMETHING IS TO ENJOY CERTAIN RIGHTS WITH RESPECT TO IT.</a:t>
            </a:r>
          </a:p>
          <a:p>
            <a:pPr eaLnBrk="1" hangingPunct="1"/>
            <a:endParaRPr lang="en-US" smtClean="0"/>
          </a:p>
          <a:p>
            <a:pPr eaLnBrk="1" hangingPunct="1"/>
            <a:r>
              <a:rPr lang="en-US" smtClean="0"/>
              <a:t>RIGHTS OF LIFETIME USE ARE COMPATIBLE WITH SEVERE CONSTRAINTS ON INTERGENERATIONAL TRANSFER.</a:t>
            </a:r>
          </a:p>
          <a:p>
            <a:pPr eaLnBrk="1" hangingPunct="1"/>
            <a:endParaRPr lang="en-US" smtClean="0"/>
          </a:p>
          <a:p>
            <a:pPr eaLnBrk="1" hangingPunct="1"/>
            <a:r>
              <a:rPr lang="en-US" smtClean="0"/>
              <a:t>THIS DOES NOT THREATEN ANY SERIOUS CONCEPTION OF THE WORTHWHILE LIFE.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eaLnBrk="1" hangingPunct="1"/>
            <a:r>
              <a:rPr lang="en-US" smtClean="0"/>
              <a:t>CONCLUSIONS</a:t>
            </a:r>
          </a:p>
        </p:txBody>
      </p:sp>
      <p:sp>
        <p:nvSpPr>
          <p:cNvPr id="37890" name="Content Placeholder 2"/>
          <p:cNvSpPr>
            <a:spLocks noGrp="1"/>
          </p:cNvSpPr>
          <p:nvPr>
            <p:ph idx="1"/>
          </p:nvPr>
        </p:nvSpPr>
        <p:spPr/>
        <p:txBody>
          <a:bodyPr/>
          <a:lstStyle/>
          <a:p>
            <a:pPr eaLnBrk="1" hangingPunct="1"/>
            <a:r>
              <a:rPr lang="en-US" smtClean="0"/>
              <a:t>I HAVE </a:t>
            </a:r>
            <a:r>
              <a:rPr lang="en-US" i="1" smtClean="0"/>
              <a:t>SKETCHED</a:t>
            </a:r>
            <a:r>
              <a:rPr lang="en-US" smtClean="0"/>
              <a:t> A WAY IN WHICH WE MIGHT TAKE THE EDUCATIONAL IDEAL OF PREPARATION FOR A WORTHWHILE LIFE SERIOUSLY, AND AMEND OUR ECONOMIC FRAMEWORK IN LIGHT OF THAT.</a:t>
            </a:r>
          </a:p>
          <a:p>
            <a:pPr eaLnBrk="1" hangingPunct="1"/>
            <a:endParaRPr lang="en-US" smtClean="0"/>
          </a:p>
          <a:p>
            <a:pPr eaLnBrk="1" hangingPunct="1"/>
            <a:r>
              <a:rPr lang="en-US" smtClean="0"/>
              <a:t>THAT IS A RESPONSE TO AN IMPORTANT SKEPTICAL WORRY (ALTHOUGH AN INCOMPLETE ONE, UNTIL THE ECONOMIC DETAILS HAVE BEEN WORKED OUT).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idx="4294967295"/>
          </p:nvPr>
        </p:nvSpPr>
        <p:spPr>
          <a:xfrm>
            <a:off x="0" y="704850"/>
            <a:ext cx="8229600" cy="1143000"/>
          </a:xfrm>
        </p:spPr>
        <p:txBody>
          <a:bodyPr/>
          <a:lstStyle/>
          <a:p>
            <a:pPr eaLnBrk="1" hangingPunct="1"/>
            <a:r>
              <a:rPr lang="en-US" smtClean="0"/>
              <a:t>CONCLUSIONS</a:t>
            </a:r>
          </a:p>
        </p:txBody>
      </p:sp>
      <p:sp>
        <p:nvSpPr>
          <p:cNvPr id="38914" name="Content Placeholder 2"/>
          <p:cNvSpPr>
            <a:spLocks noGrp="1"/>
          </p:cNvSpPr>
          <p:nvPr>
            <p:ph sz="half" idx="4294967295"/>
          </p:nvPr>
        </p:nvSpPr>
        <p:spPr>
          <a:xfrm>
            <a:off x="457200" y="1905000"/>
            <a:ext cx="5410200" cy="4433888"/>
          </a:xfrm>
        </p:spPr>
        <p:txBody>
          <a:bodyPr/>
          <a:lstStyle/>
          <a:p>
            <a:pPr eaLnBrk="1" hangingPunct="1">
              <a:buFont typeface="Wingdings 2" pitchFamily="18" charset="2"/>
              <a:buNone/>
            </a:pPr>
            <a:endParaRPr lang="en-US" smtClean="0"/>
          </a:p>
          <a:p>
            <a:pPr eaLnBrk="1" hangingPunct="1"/>
            <a:r>
              <a:rPr lang="en-US" smtClean="0"/>
              <a:t>BEYOND THAT LIES THE CONSTRUCTIVE TASK OF WORKING OUT HOW TO REALIZE THE EDUCATIONAL IDEAL.</a:t>
            </a:r>
          </a:p>
          <a:p>
            <a:pPr eaLnBrk="1" hangingPunct="1"/>
            <a:endParaRPr lang="en-US" smtClean="0"/>
          </a:p>
          <a:p>
            <a:pPr eaLnBrk="1" hangingPunct="1"/>
            <a:r>
              <a:rPr lang="en-US" smtClean="0"/>
              <a:t>“CLEARING SPACE FOR DEWEY”.</a:t>
            </a:r>
          </a:p>
        </p:txBody>
      </p:sp>
      <p:pic>
        <p:nvPicPr>
          <p:cNvPr id="38915" name="Picture 6" descr="Dewey 7.jpg"/>
          <p:cNvPicPr>
            <a:picLocks noChangeAspect="1"/>
          </p:cNvPicPr>
          <p:nvPr/>
        </p:nvPicPr>
        <p:blipFill>
          <a:blip r:embed="rId2"/>
          <a:srcRect/>
          <a:stretch>
            <a:fillRect/>
          </a:stretch>
        </p:blipFill>
        <p:spPr bwMode="auto">
          <a:xfrm>
            <a:off x="6477000" y="2057400"/>
            <a:ext cx="1371600" cy="1371600"/>
          </a:xfrm>
          <a:prstGeom prst="rect">
            <a:avLst/>
          </a:prstGeom>
          <a:noFill/>
          <a:ln w="9525">
            <a:noFill/>
            <a:miter lim="800000"/>
            <a:headEnd/>
            <a:tailEnd/>
          </a:ln>
        </p:spPr>
      </p:pic>
      <p:pic>
        <p:nvPicPr>
          <p:cNvPr id="38916" name="Picture 7" descr="DE.jpg"/>
          <p:cNvPicPr>
            <a:picLocks noChangeAspect="1"/>
          </p:cNvPicPr>
          <p:nvPr/>
        </p:nvPicPr>
        <p:blipFill>
          <a:blip r:embed="rId3"/>
          <a:srcRect/>
          <a:stretch>
            <a:fillRect/>
          </a:stretch>
        </p:blipFill>
        <p:spPr bwMode="auto">
          <a:xfrm>
            <a:off x="6477000" y="4114800"/>
            <a:ext cx="1362075" cy="1771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pPr eaLnBrk="1" hangingPunct="1"/>
            <a:r>
              <a:rPr lang="en-US" smtClean="0"/>
              <a:t>CONFLICTS</a:t>
            </a:r>
          </a:p>
        </p:txBody>
      </p:sp>
      <p:sp>
        <p:nvSpPr>
          <p:cNvPr id="15362" name="Content Placeholder 2"/>
          <p:cNvSpPr>
            <a:spLocks noGrp="1"/>
          </p:cNvSpPr>
          <p:nvPr>
            <p:ph idx="1"/>
          </p:nvPr>
        </p:nvSpPr>
        <p:spPr/>
        <p:txBody>
          <a:bodyPr/>
          <a:lstStyle/>
          <a:p>
            <a:pPr eaLnBrk="1" hangingPunct="1"/>
            <a:endParaRPr lang="en-US" smtClean="0"/>
          </a:p>
          <a:p>
            <a:pPr eaLnBrk="1" hangingPunct="1"/>
            <a:endParaRPr lang="en-US" smtClean="0"/>
          </a:p>
          <a:p>
            <a:pPr eaLnBrk="1" hangingPunct="1"/>
            <a:r>
              <a:rPr lang="en-US" smtClean="0"/>
              <a:t>THERE ARE OBVIOUS POSSIBILITIES FOR CONFLICT AMONG THESE</a:t>
            </a:r>
          </a:p>
          <a:p>
            <a:pPr eaLnBrk="1" hangingPunct="1"/>
            <a:endParaRPr lang="en-US" smtClean="0"/>
          </a:p>
          <a:p>
            <a:pPr eaLnBrk="1" hangingPunct="1"/>
            <a:r>
              <a:rPr lang="en-US" smtClean="0"/>
              <a:t>MAIN FOCUS: THE IMPACT OF WORKPLACE DEMANDS ON PREPARING CITIZENS AND ENABLING PEOPLE TO FIND DIRECTIONS FOR THEIR LIVES.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US" smtClean="0"/>
              <a:t>HARMONY</a:t>
            </a:r>
          </a:p>
        </p:txBody>
      </p:sp>
      <p:sp>
        <p:nvSpPr>
          <p:cNvPr id="16386" name="Content Placeholder 2"/>
          <p:cNvSpPr>
            <a:spLocks noGrp="1"/>
          </p:cNvSpPr>
          <p:nvPr>
            <p:ph idx="1"/>
          </p:nvPr>
        </p:nvSpPr>
        <p:spPr/>
        <p:txBody>
          <a:bodyPr/>
          <a:lstStyle/>
          <a:p>
            <a:pPr eaLnBrk="1" hangingPunct="1"/>
            <a:endParaRPr lang="en-US" smtClean="0"/>
          </a:p>
          <a:p>
            <a:pPr eaLnBrk="1" hangingPunct="1"/>
            <a:r>
              <a:rPr lang="en-US" smtClean="0"/>
              <a:t>PERHAPS THERE IS HARMONY BETWEEN THE GOALS OF PREPARING CITIZENS AND OF HELPING THE YOUNG FIND THEIR PREFERRED DIRECTION</a:t>
            </a:r>
          </a:p>
          <a:p>
            <a:pPr eaLnBrk="1" hangingPunct="1"/>
            <a:endParaRPr lang="en-US" smtClean="0"/>
          </a:p>
          <a:p>
            <a:pPr eaLnBrk="1" hangingPunct="1"/>
            <a:r>
              <a:rPr lang="en-US" smtClean="0"/>
              <a:t>THE SECOND AIM MAY BE UNREALIZABLE WITHOUT ACHIEVING THE FIRST.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en-US" smtClean="0"/>
              <a:t>A PESSIMISTIC ARGUMENT (1)</a:t>
            </a:r>
          </a:p>
        </p:txBody>
      </p:sp>
      <p:sp>
        <p:nvSpPr>
          <p:cNvPr id="3" name="Content Placeholder 2"/>
          <p:cNvSpPr>
            <a:spLocks noGrp="1"/>
          </p:cNvSpPr>
          <p:nvPr>
            <p:ph idx="1"/>
          </p:nvPr>
        </p:nvSpPr>
        <p:spPr/>
        <p:txBody>
          <a:bodyPr>
            <a:normAutofit lnSpcReduction="10000"/>
          </a:bodyPr>
          <a:lstStyle/>
          <a:p>
            <a:pPr marL="274320" indent="-274320" eaLnBrk="1" fontAlgn="auto" hangingPunct="1">
              <a:spcAft>
                <a:spcPts val="0"/>
              </a:spcAft>
              <a:buClr>
                <a:schemeClr val="accent3"/>
              </a:buClr>
              <a:buFont typeface="Wingdings 2"/>
              <a:buChar char=""/>
              <a:defRPr/>
            </a:pPr>
            <a:r>
              <a:rPr lang="en-US" dirty="0" smtClean="0"/>
              <a:t>CONTEMPORARY CONDITIONS OF WORK REQUIRE A WORKFORCE WITH A RANGE OF SKILLS.</a:t>
            </a:r>
          </a:p>
          <a:p>
            <a:pPr marL="274320" indent="-274320" eaLnBrk="1" fontAlgn="auto" hangingPunct="1">
              <a:spcAft>
                <a:spcPts val="0"/>
              </a:spcAft>
              <a:buClr>
                <a:schemeClr val="accent3"/>
              </a:buClr>
              <a:buFont typeface="Wingdings 2"/>
              <a:buChar char=""/>
              <a:defRPr/>
            </a:pPr>
            <a:endParaRPr lang="en-US" dirty="0"/>
          </a:p>
          <a:p>
            <a:pPr marL="274320" indent="-274320" eaLnBrk="1" fontAlgn="auto" hangingPunct="1">
              <a:spcAft>
                <a:spcPts val="0"/>
              </a:spcAft>
              <a:buClr>
                <a:schemeClr val="accent3"/>
              </a:buClr>
              <a:buFont typeface="Wingdings 2"/>
              <a:buChar char=""/>
              <a:defRPr/>
            </a:pPr>
            <a:r>
              <a:rPr lang="en-US" dirty="0" smtClean="0"/>
              <a:t>FOR EACH POSITION, PEOPLE DIFFER WITH RESPECT TO THE EASE WITH WHICH THEY COULD ACQUIRE THE PERTINENT SKILLS.</a:t>
            </a:r>
          </a:p>
          <a:p>
            <a:pPr marL="274320" indent="-274320" eaLnBrk="1" fontAlgn="auto" hangingPunct="1">
              <a:spcAft>
                <a:spcPts val="0"/>
              </a:spcAft>
              <a:buClr>
                <a:schemeClr val="accent3"/>
              </a:buClr>
              <a:buFont typeface="Wingdings 2"/>
              <a:buChar char=""/>
              <a:defRPr/>
            </a:pPr>
            <a:endParaRPr lang="en-US" dirty="0"/>
          </a:p>
          <a:p>
            <a:pPr marL="274320" indent="-274320" eaLnBrk="1" fontAlgn="auto" hangingPunct="1">
              <a:spcAft>
                <a:spcPts val="0"/>
              </a:spcAft>
              <a:buClr>
                <a:schemeClr val="accent3"/>
              </a:buClr>
              <a:buFont typeface="Wingdings 2"/>
              <a:buChar char=""/>
              <a:defRPr/>
            </a:pPr>
            <a:r>
              <a:rPr lang="en-US" dirty="0" smtClean="0"/>
              <a:t>THEY ALSO DIFFER WITH RESPECT TO THE SATISFACTION THEY WOULD GAIN FROM EXERCISING THOSE SKILLS.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smtClean="0"/>
              <a:t>A PESSIMISTIC ARGUMENT (2)</a:t>
            </a:r>
          </a:p>
        </p:txBody>
      </p:sp>
      <p:sp>
        <p:nvSpPr>
          <p:cNvPr id="18434" name="Content Placeholder 2"/>
          <p:cNvSpPr>
            <a:spLocks noGrp="1"/>
          </p:cNvSpPr>
          <p:nvPr>
            <p:ph idx="1"/>
          </p:nvPr>
        </p:nvSpPr>
        <p:spPr/>
        <p:txBody>
          <a:bodyPr/>
          <a:lstStyle/>
          <a:p>
            <a:pPr eaLnBrk="1" hangingPunct="1"/>
            <a:r>
              <a:rPr lang="en-US" smtClean="0"/>
              <a:t>SO THERE ARE TWO DIMENSIONS MATCHING INDIVIDUALS TO JOBS: OBJECTIVE (WHICH ARE BEST SUITED?) AND SUBJECTIVE (WHICH WOULD BE HAPPIEST?)</a:t>
            </a:r>
          </a:p>
          <a:p>
            <a:pPr eaLnBrk="1" hangingPunct="1"/>
            <a:endParaRPr lang="en-US" smtClean="0"/>
          </a:p>
          <a:p>
            <a:pPr eaLnBrk="1" hangingPunct="1"/>
            <a:r>
              <a:rPr lang="en-US" smtClean="0"/>
              <a:t>THE FIRST PESSIMISTIC ARGUMENT SUGGESTS THAT A FREE-MARKET ECONOMY WILL GIVE PRIORITY TO THE OBJECTIVE DIMENSION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r>
              <a:rPr lang="en-US" smtClean="0"/>
              <a:t>A PESSIMISTIC ARGUMENT (3)</a:t>
            </a:r>
          </a:p>
        </p:txBody>
      </p:sp>
      <p:sp>
        <p:nvSpPr>
          <p:cNvPr id="3" name="Content Placeholder 2"/>
          <p:cNvSpPr>
            <a:spLocks noGrp="1"/>
          </p:cNvSpPr>
          <p:nvPr>
            <p:ph idx="1"/>
          </p:nvPr>
        </p:nvSpPr>
        <p:spPr/>
        <p:txBody>
          <a:bodyPr>
            <a:normAutofit/>
          </a:bodyPr>
          <a:lstStyle/>
          <a:p>
            <a:pPr marL="514350" indent="-514350" eaLnBrk="1" fontAlgn="auto" hangingPunct="1">
              <a:spcAft>
                <a:spcPts val="0"/>
              </a:spcAft>
              <a:buClr>
                <a:schemeClr val="accent3"/>
              </a:buClr>
              <a:buFont typeface="+mj-lt"/>
              <a:buAutoNum type="arabicPeriod"/>
              <a:defRPr/>
            </a:pPr>
            <a:r>
              <a:rPr lang="en-US" dirty="0" smtClean="0"/>
              <a:t>EFFICIENT PERFORMANCE IS INCREASED AS A SYSTEM OF EDUCATION AND JOB-ASSIGNMENT APPROACHES THE OBJECTIVE MATCH.</a:t>
            </a:r>
          </a:p>
          <a:p>
            <a:pPr marL="514350" indent="-514350" eaLnBrk="1" fontAlgn="auto" hangingPunct="1">
              <a:spcAft>
                <a:spcPts val="0"/>
              </a:spcAft>
              <a:buClr>
                <a:schemeClr val="accent3"/>
              </a:buClr>
              <a:buFont typeface="+mj-lt"/>
              <a:buAutoNum type="arabicPeriod"/>
              <a:defRPr/>
            </a:pPr>
            <a:r>
              <a:rPr lang="en-US" dirty="0" smtClean="0"/>
              <a:t>NATIONS WILL SUCCEED IN FREE-MARKET COMPETITION TO THE EXTENT THAT THEY REALIZE EFFICIENT PERFORMANCE.</a:t>
            </a:r>
          </a:p>
          <a:p>
            <a:pPr marL="0" indent="0" eaLnBrk="1" fontAlgn="auto" hangingPunct="1">
              <a:spcAft>
                <a:spcPts val="0"/>
              </a:spcAft>
              <a:buClr>
                <a:schemeClr val="accent3"/>
              </a:buClr>
              <a:buFont typeface="Wingdings 2"/>
              <a:buNone/>
              <a:defRPr/>
            </a:pPr>
            <a:r>
              <a:rPr lang="en-US" dirty="0" smtClean="0"/>
              <a:t>THEREFORE</a:t>
            </a:r>
          </a:p>
          <a:p>
            <a:pPr marL="514350" indent="-514350" eaLnBrk="1" fontAlgn="auto" hangingPunct="1">
              <a:spcAft>
                <a:spcPts val="0"/>
              </a:spcAft>
              <a:buClr>
                <a:schemeClr val="accent3"/>
              </a:buClr>
              <a:buFont typeface="+mj-lt"/>
              <a:buAutoNum type="arabicPeriod" startAt="3"/>
              <a:defRPr/>
            </a:pPr>
            <a:r>
              <a:rPr lang="en-US" dirty="0" smtClean="0"/>
              <a:t>SUCCESSFUL NATIONS WILL COME AS CLOSE AS POSSIBLE TO THE OBJECTIVE MATCH.</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US" smtClean="0"/>
              <a:t>A PESSIMISTIC ARGUMENT (4)</a:t>
            </a:r>
          </a:p>
        </p:txBody>
      </p:sp>
      <p:sp>
        <p:nvSpPr>
          <p:cNvPr id="20482" name="Content Placeholder 2"/>
          <p:cNvSpPr>
            <a:spLocks noGrp="1"/>
          </p:cNvSpPr>
          <p:nvPr>
            <p:ph idx="1"/>
          </p:nvPr>
        </p:nvSpPr>
        <p:spPr/>
        <p:txBody>
          <a:bodyPr/>
          <a:lstStyle/>
          <a:p>
            <a:pPr eaLnBrk="1" hangingPunct="1"/>
            <a:r>
              <a:rPr lang="en-US" smtClean="0"/>
              <a:t>A </a:t>
            </a:r>
            <a:r>
              <a:rPr lang="en-US" i="1" smtClean="0"/>
              <a:t>SMITHIAN</a:t>
            </a:r>
            <a:r>
              <a:rPr lang="en-US" smtClean="0"/>
              <a:t> EDUCATIONAL SYSTEM IS ONE THAT IDENTIFIES THE TALENTS AND SKILLS STUDENTS HAVE, MATCHES THOSE ABILITIES TO TYPES OF WORK, AND TRAINS THE STUDENTS IN THE MATERIALS PERTINENT TO THAT TYPE OF WORK.</a:t>
            </a:r>
          </a:p>
          <a:p>
            <a:pPr eaLnBrk="1" hangingPunct="1"/>
            <a:endParaRPr lang="en-US" smtClean="0"/>
          </a:p>
          <a:p>
            <a:pPr eaLnBrk="1" hangingPunct="1"/>
            <a:r>
              <a:rPr lang="en-US" smtClean="0"/>
              <a:t>A REFINED SMITHIAN SYSTEM ALLOWS FOR CHANGING TECHNOLOGY, AND FOR THE NEED FOR FUTURE RETRAINING.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r>
              <a:rPr lang="en-US" smtClean="0"/>
              <a:t>A PESSIMISTIC ARGUMENT (5)</a:t>
            </a:r>
          </a:p>
        </p:txBody>
      </p:sp>
      <p:sp>
        <p:nvSpPr>
          <p:cNvPr id="3" name="Content Placeholder 2"/>
          <p:cNvSpPr>
            <a:spLocks noGrp="1"/>
          </p:cNvSpPr>
          <p:nvPr>
            <p:ph idx="1"/>
          </p:nvPr>
        </p:nvSpPr>
        <p:spPr/>
        <p:txBody>
          <a:bodyPr>
            <a:normAutofit/>
          </a:bodyPr>
          <a:lstStyle/>
          <a:p>
            <a:pPr marL="514350" indent="-514350" eaLnBrk="1" fontAlgn="auto" hangingPunct="1">
              <a:spcAft>
                <a:spcPts val="0"/>
              </a:spcAft>
              <a:buClr>
                <a:schemeClr val="accent3"/>
              </a:buClr>
              <a:buFont typeface="+mj-lt"/>
              <a:buAutoNum type="arabicPeriod"/>
              <a:defRPr/>
            </a:pPr>
            <a:r>
              <a:rPr lang="en-US" dirty="0" smtClean="0"/>
              <a:t>FOR EVERY SYSTEM OF EDUCATION THAT DEDICATES ITSELF TO FORMING GOOD CITIZENS AND TO ALLOWING OPPORTUNITIES FOR CHOOSING LIFE-DIRECTIONS, THERE IS A MORE EFFICIENT REFINED SMITHIAN SYSTEM.</a:t>
            </a:r>
          </a:p>
          <a:p>
            <a:pPr marL="514350" indent="-514350" eaLnBrk="1" fontAlgn="auto" hangingPunct="1">
              <a:spcAft>
                <a:spcPts val="0"/>
              </a:spcAft>
              <a:buClr>
                <a:schemeClr val="accent3"/>
              </a:buClr>
              <a:buFont typeface="+mj-lt"/>
              <a:buAutoNum type="arabicPeriod"/>
              <a:defRPr/>
            </a:pPr>
            <a:r>
              <a:rPr lang="en-US" dirty="0" smtClean="0"/>
              <a:t>NATIONAL WEALTH INCREASES WITH EFFICIENCY.</a:t>
            </a:r>
          </a:p>
          <a:p>
            <a:pPr marL="0" indent="0" eaLnBrk="1" fontAlgn="auto" hangingPunct="1">
              <a:spcAft>
                <a:spcPts val="0"/>
              </a:spcAft>
              <a:buClr>
                <a:schemeClr val="accent3"/>
              </a:buClr>
              <a:buFont typeface="Wingdings 2"/>
              <a:buNone/>
              <a:defRPr/>
            </a:pPr>
            <a:r>
              <a:rPr lang="en-US" dirty="0" smtClean="0"/>
              <a:t>THEREFORE</a:t>
            </a:r>
          </a:p>
          <a:p>
            <a:pPr marL="514350" indent="-514350" eaLnBrk="1" fontAlgn="auto" hangingPunct="1">
              <a:spcAft>
                <a:spcPts val="0"/>
              </a:spcAft>
              <a:buClr>
                <a:schemeClr val="accent3"/>
              </a:buClr>
              <a:buFont typeface="+mj-lt"/>
              <a:buAutoNum type="arabicPeriod" startAt="3"/>
              <a:defRPr/>
            </a:pPr>
            <a:r>
              <a:rPr lang="en-US" dirty="0" smtClean="0"/>
              <a:t>NATIONS THAT REMAIN WEALTHY WILL USE REFINED SMITHIAN SYSTEMS.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2.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docProps/app.xml><?xml version="1.0" encoding="utf-8"?>
<Properties xmlns="http://schemas.openxmlformats.org/officeDocument/2006/extended-properties" xmlns:vt="http://schemas.openxmlformats.org/officeDocument/2006/docPropsVTypes">
  <Template>Flow</Template>
  <TotalTime>108</TotalTime>
  <Words>1048</Words>
  <Application>Microsoft Office PowerPoint</Application>
  <PresentationFormat>On-screen Show (4:3)</PresentationFormat>
  <Paragraphs>133</Paragraphs>
  <Slides>26</Slides>
  <Notes>0</Notes>
  <HiddenSlides>0</HiddenSlides>
  <MMClips>0</MMClips>
  <ScaleCrop>false</ScaleCrop>
  <HeadingPairs>
    <vt:vector size="6" baseType="variant">
      <vt:variant>
        <vt:lpstr>Fonts Used</vt:lpstr>
      </vt:variant>
      <vt:variant>
        <vt:i4>4</vt:i4>
      </vt:variant>
      <vt:variant>
        <vt:lpstr>Design Template</vt:lpstr>
      </vt:variant>
      <vt:variant>
        <vt:i4>4</vt:i4>
      </vt:variant>
      <vt:variant>
        <vt:lpstr>Slide Titles</vt:lpstr>
      </vt:variant>
      <vt:variant>
        <vt:i4>26</vt:i4>
      </vt:variant>
    </vt:vector>
  </HeadingPairs>
  <TitlesOfParts>
    <vt:vector size="34" baseType="lpstr">
      <vt:lpstr>Arial</vt:lpstr>
      <vt:lpstr>Calibri</vt:lpstr>
      <vt:lpstr>Constantia</vt:lpstr>
      <vt:lpstr>Wingdings 2</vt:lpstr>
      <vt:lpstr>Flow</vt:lpstr>
      <vt:lpstr>Flow</vt:lpstr>
      <vt:lpstr>Flow</vt:lpstr>
      <vt:lpstr>Flow</vt:lpstr>
      <vt:lpstr>Slide 1</vt:lpstr>
      <vt:lpstr>FUNCTIONS OF EDUCATION</vt:lpstr>
      <vt:lpstr>CONFLICTS</vt:lpstr>
      <vt:lpstr>HARMONY</vt:lpstr>
      <vt:lpstr>A PESSIMISTIC ARGUMENT (1)</vt:lpstr>
      <vt:lpstr>A PESSIMISTIC ARGUMENT (2)</vt:lpstr>
      <vt:lpstr>A PESSIMISTIC ARGUMENT (3)</vt:lpstr>
      <vt:lpstr>A PESSIMISTIC ARGUMENT (4)</vt:lpstr>
      <vt:lpstr>A PESSIMISTIC ARGUMENT (5)</vt:lpstr>
      <vt:lpstr>OBJECTIONS</vt:lpstr>
      <vt:lpstr>THE COMMODIFICATION OF THE WORKER</vt:lpstr>
      <vt:lpstr>AGAINST “ROMANTICISM”</vt:lpstr>
      <vt:lpstr>INVERT THE PERSPECTIVE</vt:lpstr>
      <vt:lpstr>HISTORICAL CONCESSIONS</vt:lpstr>
      <vt:lpstr>THE MATERIAL BASIS</vt:lpstr>
      <vt:lpstr>TOO OPTIMISTIC?</vt:lpstr>
      <vt:lpstr>A STRONGER EGALITARIAN IDEAL</vt:lpstr>
      <vt:lpstr>AN INTERNAL CONTRADICTION?</vt:lpstr>
      <vt:lpstr>RESPONSE</vt:lpstr>
      <vt:lpstr>THE “STATIONARY STATE”</vt:lpstr>
      <vt:lpstr>THE DISMAL ARGUMENT</vt:lpstr>
      <vt:lpstr>RESPONSE</vt:lpstr>
      <vt:lpstr>LIMITING COMPETITION</vt:lpstr>
      <vt:lpstr>CONCEPTS OF PROPERTY</vt:lpstr>
      <vt:lpstr>CONCLUSIONS</vt:lpstr>
      <vt:lpstr>CONCLUSIONS</vt:lpstr>
    </vt:vector>
  </TitlesOfParts>
  <Company>Wissenschaftskolleg zu Berlin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UNDER CONSTRAINT</dc:title>
  <dc:creator>itservice</dc:creator>
  <cp:lastModifiedBy>Henrik Rydenfelt</cp:lastModifiedBy>
  <cp:revision>8</cp:revision>
  <dcterms:created xsi:type="dcterms:W3CDTF">2012-05-01T09:53:16Z</dcterms:created>
  <dcterms:modified xsi:type="dcterms:W3CDTF">2012-05-04T00:14:28Z</dcterms:modified>
</cp:coreProperties>
</file>